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306" r:id="rId4"/>
    <p:sldId id="288" r:id="rId5"/>
    <p:sldId id="257" r:id="rId6"/>
    <p:sldId id="290" r:id="rId7"/>
    <p:sldId id="278" r:id="rId8"/>
    <p:sldId id="274" r:id="rId9"/>
    <p:sldId id="291" r:id="rId10"/>
    <p:sldId id="275" r:id="rId11"/>
    <p:sldId id="292" r:id="rId12"/>
    <p:sldId id="258" r:id="rId13"/>
    <p:sldId id="293" r:id="rId14"/>
    <p:sldId id="259" r:id="rId15"/>
    <p:sldId id="260" r:id="rId16"/>
    <p:sldId id="261" r:id="rId17"/>
    <p:sldId id="285" r:id="rId18"/>
    <p:sldId id="294" r:id="rId19"/>
    <p:sldId id="262" r:id="rId20"/>
    <p:sldId id="295" r:id="rId21"/>
    <p:sldId id="276" r:id="rId22"/>
    <p:sldId id="296" r:id="rId23"/>
    <p:sldId id="297" r:id="rId24"/>
    <p:sldId id="268" r:id="rId25"/>
    <p:sldId id="298" r:id="rId26"/>
    <p:sldId id="299" r:id="rId27"/>
    <p:sldId id="300" r:id="rId28"/>
    <p:sldId id="280" r:id="rId29"/>
    <p:sldId id="301" r:id="rId30"/>
    <p:sldId id="302" r:id="rId31"/>
    <p:sldId id="303" r:id="rId32"/>
    <p:sldId id="304" r:id="rId33"/>
    <p:sldId id="305" r:id="rId34"/>
    <p:sldId id="267" r:id="rId35"/>
    <p:sldId id="263" r:id="rId36"/>
    <p:sldId id="286" r:id="rId37"/>
    <p:sldId id="287" r:id="rId38"/>
    <p:sldId id="279" r:id="rId39"/>
    <p:sldId id="265" r:id="rId40"/>
    <p:sldId id="266" r:id="rId41"/>
  </p:sldIdLst>
  <p:sldSz cx="9144000" cy="6858000" type="screen4x3"/>
  <p:notesSz cx="6858000" cy="9144000"/>
  <p:defaultTextStyle>
    <a:defPPr>
      <a:defRPr lang="zh-CN"/>
    </a:defPPr>
    <a:lvl1pPr algn="l" rtl="0" eaLnBrk="0" fontAlgn="base" hangingPunct="0">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60"/>
  </p:normalViewPr>
  <p:slideViewPr>
    <p:cSldViewPr>
      <p:cViewPr>
        <p:scale>
          <a:sx n="125" d="100"/>
          <a:sy n="125" d="100"/>
        </p:scale>
        <p:origin x="413" y="2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87B4195F-475B-40C7-ADB8-A866CA7FB714}" type="slidenum">
              <a:rPr lang="zh-CN" altLang="en-US"/>
              <a:pPr/>
              <a:t>‹#›</a:t>
            </a:fld>
            <a:endParaRPr lang="zh-CN" altLang="en-US" sz="1800" b="1">
              <a:ea typeface="宋体" pitchFamily="2" charset="-122"/>
            </a:endParaRPr>
          </a:p>
        </p:txBody>
      </p:sp>
    </p:spTree>
    <p:extLst>
      <p:ext uri="{BB962C8B-B14F-4D97-AF65-F5344CB8AC3E}">
        <p14:creationId xmlns:p14="http://schemas.microsoft.com/office/powerpoint/2010/main" val="333931811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6812B5B9-F186-45F2-A1EA-A66907DD4296}" type="slidenum">
              <a:rPr lang="zh-CN" altLang="en-US"/>
              <a:pPr/>
              <a:t>‹#›</a:t>
            </a:fld>
            <a:endParaRPr lang="zh-CN" altLang="en-US" sz="1800" b="1">
              <a:ea typeface="宋体" pitchFamily="2" charset="-122"/>
            </a:endParaRPr>
          </a:p>
        </p:txBody>
      </p:sp>
    </p:spTree>
    <p:extLst>
      <p:ext uri="{BB962C8B-B14F-4D97-AF65-F5344CB8AC3E}">
        <p14:creationId xmlns:p14="http://schemas.microsoft.com/office/powerpoint/2010/main" val="402348422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34150" y="211138"/>
            <a:ext cx="2152650" cy="59150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1438" y="211138"/>
            <a:ext cx="6310312" cy="5915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463D935F-A2D1-476C-93B8-7B9B0B34BFDA}" type="slidenum">
              <a:rPr lang="zh-CN" altLang="en-US"/>
              <a:pPr/>
              <a:t>‹#›</a:t>
            </a:fld>
            <a:endParaRPr lang="zh-CN" altLang="en-US" sz="1800" b="1">
              <a:ea typeface="宋体" pitchFamily="2" charset="-122"/>
            </a:endParaRPr>
          </a:p>
        </p:txBody>
      </p:sp>
    </p:spTree>
    <p:extLst>
      <p:ext uri="{BB962C8B-B14F-4D97-AF65-F5344CB8AC3E}">
        <p14:creationId xmlns:p14="http://schemas.microsoft.com/office/powerpoint/2010/main" val="365125238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71438" y="211138"/>
            <a:ext cx="7170737" cy="492125"/>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408738"/>
            <a:ext cx="2133600" cy="349250"/>
          </a:xfrm>
        </p:spPr>
        <p:txBody>
          <a:bodyPr/>
          <a:lstStyle>
            <a:lvl1pPr>
              <a:defRPr/>
            </a:lvl1pPr>
          </a:lstStyle>
          <a:p>
            <a:endParaRPr lang="zh-CN" altLang="zh-CN"/>
          </a:p>
        </p:txBody>
      </p:sp>
      <p:sp>
        <p:nvSpPr>
          <p:cNvPr id="4" name="页脚占位符 3"/>
          <p:cNvSpPr>
            <a:spLocks noGrp="1"/>
          </p:cNvSpPr>
          <p:nvPr>
            <p:ph type="ftr" sz="quarter" idx="11"/>
          </p:nvPr>
        </p:nvSpPr>
        <p:spPr>
          <a:xfrm>
            <a:off x="2663825" y="6408738"/>
            <a:ext cx="3816350" cy="349250"/>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6408738"/>
            <a:ext cx="2133600" cy="349250"/>
          </a:xfrm>
        </p:spPr>
        <p:txBody>
          <a:bodyPr/>
          <a:lstStyle>
            <a:lvl1pPr>
              <a:defRPr/>
            </a:lvl1pPr>
          </a:lstStyle>
          <a:p>
            <a:fld id="{DFF31CCD-E214-4E27-94FC-19BF76CA8841}" type="slidenum">
              <a:rPr lang="zh-CN" altLang="en-US"/>
              <a:pPr/>
              <a:t>‹#›</a:t>
            </a:fld>
            <a:endParaRPr lang="zh-CN" altLang="en-US" sz="1800" b="1">
              <a:ea typeface="宋体" pitchFamily="2" charset="-122"/>
            </a:endParaRPr>
          </a:p>
        </p:txBody>
      </p:sp>
    </p:spTree>
    <p:extLst>
      <p:ext uri="{BB962C8B-B14F-4D97-AF65-F5344CB8AC3E}">
        <p14:creationId xmlns:p14="http://schemas.microsoft.com/office/powerpoint/2010/main" val="17329322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71438" y="211138"/>
            <a:ext cx="7170737" cy="4921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125538"/>
            <a:ext cx="4038600" cy="50006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125538"/>
            <a:ext cx="4038600" cy="24241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702050"/>
            <a:ext cx="4038600" cy="24241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457200" y="6408738"/>
            <a:ext cx="2133600" cy="349250"/>
          </a:xfrm>
        </p:spPr>
        <p:txBody>
          <a:bodyPr/>
          <a:lstStyle>
            <a:lvl1pPr>
              <a:defRPr/>
            </a:lvl1pPr>
          </a:lstStyle>
          <a:p>
            <a:endParaRPr lang="zh-CN" altLang="zh-CN"/>
          </a:p>
        </p:txBody>
      </p:sp>
      <p:sp>
        <p:nvSpPr>
          <p:cNvPr id="7" name="页脚占位符 6"/>
          <p:cNvSpPr>
            <a:spLocks noGrp="1"/>
          </p:cNvSpPr>
          <p:nvPr>
            <p:ph type="ftr" sz="quarter" idx="11"/>
          </p:nvPr>
        </p:nvSpPr>
        <p:spPr>
          <a:xfrm>
            <a:off x="2663825" y="6408738"/>
            <a:ext cx="3816350" cy="349250"/>
          </a:xfrm>
        </p:spPr>
        <p:txBody>
          <a:bodyPr/>
          <a:lstStyle>
            <a:lvl1pPr>
              <a:defRPr/>
            </a:lvl1pPr>
          </a:lstStyle>
          <a:p>
            <a:endParaRPr lang="zh-CN" altLang="zh-CN"/>
          </a:p>
        </p:txBody>
      </p:sp>
      <p:sp>
        <p:nvSpPr>
          <p:cNvPr id="8" name="灯片编号占位符 7"/>
          <p:cNvSpPr>
            <a:spLocks noGrp="1"/>
          </p:cNvSpPr>
          <p:nvPr>
            <p:ph type="sldNum" sz="quarter" idx="12"/>
          </p:nvPr>
        </p:nvSpPr>
        <p:spPr>
          <a:xfrm>
            <a:off x="6553200" y="6408738"/>
            <a:ext cx="2133600" cy="349250"/>
          </a:xfrm>
        </p:spPr>
        <p:txBody>
          <a:bodyPr/>
          <a:lstStyle>
            <a:lvl1pPr>
              <a:defRPr/>
            </a:lvl1pPr>
          </a:lstStyle>
          <a:p>
            <a:fld id="{A1628323-680B-4C3E-8E45-BDC9D655A180}" type="slidenum">
              <a:rPr lang="zh-CN" altLang="en-US"/>
              <a:pPr/>
              <a:t>‹#›</a:t>
            </a:fld>
            <a:endParaRPr lang="zh-CN" altLang="en-US" sz="1800" b="1">
              <a:ea typeface="宋体" pitchFamily="2" charset="-122"/>
            </a:endParaRPr>
          </a:p>
        </p:txBody>
      </p:sp>
    </p:spTree>
    <p:extLst>
      <p:ext uri="{BB962C8B-B14F-4D97-AF65-F5344CB8AC3E}">
        <p14:creationId xmlns:p14="http://schemas.microsoft.com/office/powerpoint/2010/main" val="263803864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EB5B90D2-D6BA-40C9-8B9B-2F85B0129B0B}" type="slidenum">
              <a:rPr lang="zh-CN" altLang="en-US"/>
              <a:pPr/>
              <a:t>‹#›</a:t>
            </a:fld>
            <a:endParaRPr lang="zh-CN" altLang="en-US" sz="1800" b="1">
              <a:ea typeface="宋体" pitchFamily="2" charset="-122"/>
            </a:endParaRPr>
          </a:p>
        </p:txBody>
      </p:sp>
    </p:spTree>
    <p:extLst>
      <p:ext uri="{BB962C8B-B14F-4D97-AF65-F5344CB8AC3E}">
        <p14:creationId xmlns:p14="http://schemas.microsoft.com/office/powerpoint/2010/main" val="22092871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D2BC25A1-BC68-4650-B45D-B9A3C84A1859}" type="slidenum">
              <a:rPr lang="zh-CN" altLang="en-US"/>
              <a:pPr/>
              <a:t>‹#›</a:t>
            </a:fld>
            <a:endParaRPr lang="zh-CN" altLang="en-US" sz="1800" b="1">
              <a:ea typeface="宋体" pitchFamily="2" charset="-122"/>
            </a:endParaRPr>
          </a:p>
        </p:txBody>
      </p:sp>
    </p:spTree>
    <p:extLst>
      <p:ext uri="{BB962C8B-B14F-4D97-AF65-F5344CB8AC3E}">
        <p14:creationId xmlns:p14="http://schemas.microsoft.com/office/powerpoint/2010/main" val="209035169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A6A3D39F-A787-4759-87AF-4C60F6BBAF48}" type="slidenum">
              <a:rPr lang="zh-CN" altLang="en-US"/>
              <a:pPr/>
              <a:t>‹#›</a:t>
            </a:fld>
            <a:endParaRPr lang="zh-CN" altLang="en-US" sz="1800" b="1">
              <a:ea typeface="宋体" pitchFamily="2" charset="-122"/>
            </a:endParaRPr>
          </a:p>
        </p:txBody>
      </p:sp>
    </p:spTree>
    <p:extLst>
      <p:ext uri="{BB962C8B-B14F-4D97-AF65-F5344CB8AC3E}">
        <p14:creationId xmlns:p14="http://schemas.microsoft.com/office/powerpoint/2010/main" val="11199001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zh-CN" altLang="zh-CN"/>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606E90B2-2584-4173-822F-692CA0912A57}" type="slidenum">
              <a:rPr lang="zh-CN" altLang="en-US"/>
              <a:pPr/>
              <a:t>‹#›</a:t>
            </a:fld>
            <a:endParaRPr lang="zh-CN" altLang="en-US" sz="1800" b="1">
              <a:ea typeface="宋体" pitchFamily="2" charset="-122"/>
            </a:endParaRPr>
          </a:p>
        </p:txBody>
      </p:sp>
    </p:spTree>
    <p:extLst>
      <p:ext uri="{BB962C8B-B14F-4D97-AF65-F5344CB8AC3E}">
        <p14:creationId xmlns:p14="http://schemas.microsoft.com/office/powerpoint/2010/main" val="174053487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zh-CN" altLang="zh-CN"/>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D9037DAA-B985-4B1B-93C3-55CC9D72CF63}" type="slidenum">
              <a:rPr lang="zh-CN" altLang="en-US"/>
              <a:pPr/>
              <a:t>‹#›</a:t>
            </a:fld>
            <a:endParaRPr lang="zh-CN" altLang="en-US" sz="1800" b="1">
              <a:ea typeface="宋体" pitchFamily="2" charset="-122"/>
            </a:endParaRPr>
          </a:p>
        </p:txBody>
      </p:sp>
    </p:spTree>
    <p:extLst>
      <p:ext uri="{BB962C8B-B14F-4D97-AF65-F5344CB8AC3E}">
        <p14:creationId xmlns:p14="http://schemas.microsoft.com/office/powerpoint/2010/main" val="18709503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zh-CN" altLang="zh-CN"/>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5D94081B-BC33-43AE-B327-16C549610F4C}" type="slidenum">
              <a:rPr lang="zh-CN" altLang="en-US"/>
              <a:pPr/>
              <a:t>‹#›</a:t>
            </a:fld>
            <a:endParaRPr lang="zh-CN" altLang="en-US" sz="1800" b="1">
              <a:ea typeface="宋体" pitchFamily="2" charset="-122"/>
            </a:endParaRPr>
          </a:p>
        </p:txBody>
      </p:sp>
    </p:spTree>
    <p:extLst>
      <p:ext uri="{BB962C8B-B14F-4D97-AF65-F5344CB8AC3E}">
        <p14:creationId xmlns:p14="http://schemas.microsoft.com/office/powerpoint/2010/main" val="40213317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3998434B-F8F4-4D2B-AFBE-C33EAA262456}" type="slidenum">
              <a:rPr lang="zh-CN" altLang="en-US"/>
              <a:pPr/>
              <a:t>‹#›</a:t>
            </a:fld>
            <a:endParaRPr lang="zh-CN" altLang="en-US" sz="1800" b="1">
              <a:ea typeface="宋体" pitchFamily="2" charset="-122"/>
            </a:endParaRPr>
          </a:p>
        </p:txBody>
      </p:sp>
    </p:spTree>
    <p:extLst>
      <p:ext uri="{BB962C8B-B14F-4D97-AF65-F5344CB8AC3E}">
        <p14:creationId xmlns:p14="http://schemas.microsoft.com/office/powerpoint/2010/main" val="2926948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F24B8B3A-813D-4492-83D8-66425CFAF457}" type="slidenum">
              <a:rPr lang="zh-CN" altLang="en-US"/>
              <a:pPr/>
              <a:t>‹#›</a:t>
            </a:fld>
            <a:endParaRPr lang="zh-CN" altLang="en-US" sz="1800" b="1">
              <a:ea typeface="宋体" pitchFamily="2" charset="-122"/>
            </a:endParaRPr>
          </a:p>
        </p:txBody>
      </p:sp>
    </p:spTree>
    <p:extLst>
      <p:ext uri="{BB962C8B-B14F-4D97-AF65-F5344CB8AC3E}">
        <p14:creationId xmlns:p14="http://schemas.microsoft.com/office/powerpoint/2010/main" val="21629537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idx="4294967295"/>
          </p:nvPr>
        </p:nvSpPr>
        <p:spPr bwMode="auto">
          <a:xfrm>
            <a:off x="71438" y="211138"/>
            <a:ext cx="71707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zh-CN" smtClean="0">
                <a:sym typeface="Arial" pitchFamily="34" charset="0"/>
              </a:rPr>
              <a:t>单击此处编辑母版标题样式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Arial" pitchFamily="34" charset="0"/>
              </a:rPr>
              <a:t>单击此处编辑母版文本样式</a:t>
            </a:r>
          </a:p>
          <a:p>
            <a:pPr lvl="1"/>
            <a:r>
              <a:rPr lang="zh-CN" smtClean="0">
                <a:sym typeface="Arial" pitchFamily="34" charset="0"/>
              </a:rPr>
              <a:t>第二级</a:t>
            </a:r>
          </a:p>
          <a:p>
            <a:pPr lvl="2"/>
            <a:r>
              <a:rPr lang="zh-CN" smtClean="0">
                <a:sym typeface="Arial" pitchFamily="34" charset="0"/>
              </a:rPr>
              <a:t>第三级</a:t>
            </a:r>
          </a:p>
          <a:p>
            <a:pPr lvl="3"/>
            <a:r>
              <a:rPr lang="zh-CN" smtClean="0">
                <a:sym typeface="Arial" pitchFamily="34" charset="0"/>
              </a:rPr>
              <a:t>第四级</a:t>
            </a:r>
          </a:p>
          <a:p>
            <a:pPr lvl="4"/>
            <a:r>
              <a:rPr lang="zh-CN" smtClean="0">
                <a:sym typeface="Arial" pitchFamily="34" charset="0"/>
              </a:rPr>
              <a:t>第五级</a:t>
            </a:r>
          </a:p>
        </p:txBody>
      </p:sp>
      <p:sp>
        <p:nvSpPr>
          <p:cNvPr id="1029" name="Rectangle 4"/>
          <p:cNvSpPr>
            <a:spLocks noGrp="1" noChangeArrowheads="1"/>
          </p:cNvSpPr>
          <p:nvPr>
            <p:ph type="dt" sz="half" idx="2"/>
          </p:nvPr>
        </p:nvSpPr>
        <p:spPr bwMode="auto">
          <a:xfrm>
            <a:off x="457200" y="6408738"/>
            <a:ext cx="21336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b="0"/>
            </a:lvl1pPr>
          </a:lstStyle>
          <a:p>
            <a:endParaRPr lang="zh-CN" altLang="zh-CN"/>
          </a:p>
        </p:txBody>
      </p:sp>
      <p:sp>
        <p:nvSpPr>
          <p:cNvPr id="1030" name="Rectangle 5"/>
          <p:cNvSpPr>
            <a:spLocks noGrp="1" noChangeArrowheads="1"/>
          </p:cNvSpPr>
          <p:nvPr>
            <p:ph type="ftr" sz="quarter" idx="3"/>
          </p:nvPr>
        </p:nvSpPr>
        <p:spPr bwMode="auto">
          <a:xfrm>
            <a:off x="2663825" y="6408738"/>
            <a:ext cx="38163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b="0"/>
            </a:lvl1pPr>
          </a:lstStyle>
          <a:p>
            <a:endParaRPr lang="zh-CN" altLang="zh-CN"/>
          </a:p>
        </p:txBody>
      </p:sp>
      <p:sp>
        <p:nvSpPr>
          <p:cNvPr id="1031" name="Rectangle 6"/>
          <p:cNvSpPr>
            <a:spLocks noGrp="1" noChangeArrowheads="1"/>
          </p:cNvSpPr>
          <p:nvPr>
            <p:ph type="sldNum" sz="quarter" idx="4"/>
          </p:nvPr>
        </p:nvSpPr>
        <p:spPr bwMode="auto">
          <a:xfrm>
            <a:off x="6553200" y="6408738"/>
            <a:ext cx="21336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b="0"/>
            </a:lvl1pPr>
          </a:lstStyle>
          <a:p>
            <a:fld id="{A3BE9BA7-5AD5-45DA-B4B8-9CC51062F7C9}" type="slidenum">
              <a:rPr lang="zh-CN" altLang="en-US"/>
              <a:pPr/>
              <a:t>‹#›</a:t>
            </a:fld>
            <a:endParaRPr lang="zh-CN" altLang="en-US" sz="1800" b="1">
              <a:ea typeface="宋体"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iterate type="lt">
                                    <p:tmPct val="4000"/>
                                  </p:iterate>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p:cBhvr>
                                        <p:cTn id="9" dur="500"/>
                                        <p:tgtEl>
                                          <p:spTgt spid="1027"/>
                                        </p:tgtEl>
                                      </p:cBhvr>
                                    </p:animEffect>
                                  </p:childTnLst>
                                </p:cTn>
                              </p:par>
                            </p:childTnLst>
                          </p:cTn>
                        </p:par>
                        <p:par>
                          <p:cTn id="10" fill="hold" nodeType="afterGroup">
                            <p:stCondLst>
                              <p:cond delay="720"/>
                            </p:stCondLst>
                            <p:childTnLst>
                              <p:par>
                                <p:cTn id="11" presetID="10" presetClass="entr" presetSubtype="0" fill="hold" grpId="0" nodeType="afterEffect">
                                  <p:stCondLst>
                                    <p:cond delay="0"/>
                                  </p:stCondLst>
                                  <p:childTnLst>
                                    <p:set>
                                      <p:cBhvr>
                                        <p:cTn id="12" dur="1" fill="hold">
                                          <p:stCondLst>
                                            <p:cond delay="0"/>
                                          </p:stCondLst>
                                        </p:cTn>
                                        <p:tgtEl>
                                          <p:spTgt spid="1028">
                                            <p:txEl>
                                              <p:pRg st="0" end="0"/>
                                            </p:txEl>
                                          </p:spTgt>
                                        </p:tgtEl>
                                        <p:attrNameLst>
                                          <p:attrName>style.visibility</p:attrName>
                                        </p:attrNameLst>
                                      </p:cBhvr>
                                      <p:to>
                                        <p:strVal val="visible"/>
                                      </p:to>
                                    </p:set>
                                    <p:animEffect>
                                      <p:cBhvr>
                                        <p:cTn id="13" dur="500"/>
                                        <p:tgtEl>
                                          <p:spTgt spid="1028">
                                            <p:txEl>
                                              <p:pRg st="0" end="0"/>
                                            </p:txEl>
                                          </p:spTgt>
                                        </p:tgtEl>
                                      </p:cBhvr>
                                    </p:animEffect>
                                  </p:childTnLst>
                                </p:cTn>
                              </p:par>
                            </p:childTnLst>
                          </p:cTn>
                        </p:par>
                        <p:par>
                          <p:cTn id="14" fill="hold" nodeType="afterGroup">
                            <p:stCondLst>
                              <p:cond delay="1220"/>
                            </p:stCondLst>
                            <p:childTnLst>
                              <p:par>
                                <p:cTn id="15" presetID="10" presetClass="entr" presetSubtype="0" fill="hold" grpId="0" nodeType="afterEffect">
                                  <p:stCondLst>
                                    <p:cond delay="0"/>
                                  </p:stCondLst>
                                  <p:childTnLst>
                                    <p:set>
                                      <p:cBhvr>
                                        <p:cTn id="16" dur="1" fill="hold">
                                          <p:stCondLst>
                                            <p:cond delay="0"/>
                                          </p:stCondLst>
                                        </p:cTn>
                                        <p:tgtEl>
                                          <p:spTgt spid="1028">
                                            <p:txEl>
                                              <p:pRg st="1" end="1"/>
                                            </p:txEl>
                                          </p:spTgt>
                                        </p:tgtEl>
                                        <p:attrNameLst>
                                          <p:attrName>style.visibility</p:attrName>
                                        </p:attrNameLst>
                                      </p:cBhvr>
                                      <p:to>
                                        <p:strVal val="visible"/>
                                      </p:to>
                                    </p:set>
                                    <p:animEffect>
                                      <p:cBhvr>
                                        <p:cTn id="17" dur="500"/>
                                        <p:tgtEl>
                                          <p:spTgt spid="1028">
                                            <p:txEl>
                                              <p:pRg st="1" end="1"/>
                                            </p:txEl>
                                          </p:spTgt>
                                        </p:tgtEl>
                                      </p:cBhvr>
                                    </p:animEffect>
                                  </p:childTnLst>
                                </p:cTn>
                              </p:par>
                            </p:childTnLst>
                          </p:cTn>
                        </p:par>
                        <p:par>
                          <p:cTn id="18" fill="hold" nodeType="afterGroup">
                            <p:stCondLst>
                              <p:cond delay="1720"/>
                            </p:stCondLst>
                            <p:childTnLst>
                              <p:par>
                                <p:cTn id="19" presetID="10" presetClass="entr" presetSubtype="0" fill="hold" grpId="0" nodeType="afterEffect">
                                  <p:stCondLst>
                                    <p:cond delay="0"/>
                                  </p:stCondLst>
                                  <p:childTnLst>
                                    <p:set>
                                      <p:cBhvr>
                                        <p:cTn id="20" dur="1" fill="hold">
                                          <p:stCondLst>
                                            <p:cond delay="0"/>
                                          </p:stCondLst>
                                        </p:cTn>
                                        <p:tgtEl>
                                          <p:spTgt spid="1028">
                                            <p:txEl>
                                              <p:pRg st="2" end="2"/>
                                            </p:txEl>
                                          </p:spTgt>
                                        </p:tgtEl>
                                        <p:attrNameLst>
                                          <p:attrName>style.visibility</p:attrName>
                                        </p:attrNameLst>
                                      </p:cBhvr>
                                      <p:to>
                                        <p:strVal val="visible"/>
                                      </p:to>
                                    </p:set>
                                    <p:animEffect>
                                      <p:cBhvr>
                                        <p:cTn id="21" dur="500"/>
                                        <p:tgtEl>
                                          <p:spTgt spid="1028">
                                            <p:txEl>
                                              <p:pRg st="2" end="2"/>
                                            </p:txEl>
                                          </p:spTgt>
                                        </p:tgtEl>
                                      </p:cBhvr>
                                    </p:animEffect>
                                  </p:childTnLst>
                                </p:cTn>
                              </p:par>
                            </p:childTnLst>
                          </p:cTn>
                        </p:par>
                        <p:par>
                          <p:cTn id="22" fill="hold" nodeType="afterGroup">
                            <p:stCondLst>
                              <p:cond delay="2220"/>
                            </p:stCondLst>
                            <p:childTnLst>
                              <p:par>
                                <p:cTn id="23" presetID="10" presetClass="entr" presetSubtype="0" fill="hold" grpId="0" nodeType="afterEffect">
                                  <p:stCondLst>
                                    <p:cond delay="0"/>
                                  </p:stCondLst>
                                  <p:childTnLst>
                                    <p:set>
                                      <p:cBhvr>
                                        <p:cTn id="24" dur="1" fill="hold">
                                          <p:stCondLst>
                                            <p:cond delay="0"/>
                                          </p:stCondLst>
                                        </p:cTn>
                                        <p:tgtEl>
                                          <p:spTgt spid="1028">
                                            <p:txEl>
                                              <p:pRg st="3" end="3"/>
                                            </p:txEl>
                                          </p:spTgt>
                                        </p:tgtEl>
                                        <p:attrNameLst>
                                          <p:attrName>style.visibility</p:attrName>
                                        </p:attrNameLst>
                                      </p:cBhvr>
                                      <p:to>
                                        <p:strVal val="visible"/>
                                      </p:to>
                                    </p:set>
                                    <p:animEffect>
                                      <p:cBhvr>
                                        <p:cTn id="25" dur="500"/>
                                        <p:tgtEl>
                                          <p:spTgt spid="1028">
                                            <p:txEl>
                                              <p:pRg st="3" end="3"/>
                                            </p:txEl>
                                          </p:spTgt>
                                        </p:tgtEl>
                                      </p:cBhvr>
                                    </p:animEffect>
                                  </p:childTnLst>
                                </p:cTn>
                              </p:par>
                            </p:childTnLst>
                          </p:cTn>
                        </p:par>
                        <p:par>
                          <p:cTn id="26" fill="hold" nodeType="afterGroup">
                            <p:stCondLst>
                              <p:cond delay="2720"/>
                            </p:stCondLst>
                            <p:childTnLst>
                              <p:par>
                                <p:cTn id="27" presetID="10" presetClass="entr" presetSubtype="0" fill="hold" grpId="0" nodeType="afterEffect">
                                  <p:stCondLst>
                                    <p:cond delay="0"/>
                                  </p:stCondLst>
                                  <p:childTnLst>
                                    <p:set>
                                      <p:cBhvr>
                                        <p:cTn id="28" dur="1" fill="hold">
                                          <p:stCondLst>
                                            <p:cond delay="0"/>
                                          </p:stCondLst>
                                        </p:cTn>
                                        <p:tgtEl>
                                          <p:spTgt spid="1028">
                                            <p:txEl>
                                              <p:pRg st="4" end="4"/>
                                            </p:txEl>
                                          </p:spTgt>
                                        </p:tgtEl>
                                        <p:attrNameLst>
                                          <p:attrName>style.visibility</p:attrName>
                                        </p:attrNameLst>
                                      </p:cBhvr>
                                      <p:to>
                                        <p:strVal val="visible"/>
                                      </p:to>
                                    </p:set>
                                    <p:animEffect>
                                      <p:cBhvr>
                                        <p:cTn id="29" dur="5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ldLvl="0" autoUpdateAnimBg="0"/>
      <p:bldP spid="1028" grpId="0" build="p" bldLvl="0" autoUpdateAnimBg="0">
        <p:tmplLst>
          <p:tmpl lvl="1">
            <p:tnLst>
              <p:par>
                <p:cTn presetID="10" presetClass="entr" presetSubtype="0" fill="hold" nodeType="afterEffect">
                  <p:stCondLst>
                    <p:cond delay="0"/>
                  </p:stCondLst>
                  <p:childTnLst>
                    <p:set>
                      <p:cBhvr>
                        <p:cTn dur="1" fill="hold">
                          <p:stCondLst>
                            <p:cond delay="0"/>
                          </p:stCondLst>
                        </p:cTn>
                        <p:tgtEl>
                          <p:spTgt spid="1028"/>
                        </p:tgtEl>
                        <p:attrNameLst>
                          <p:attrName>style.visibility</p:attrName>
                        </p:attrNameLst>
                      </p:cBhvr>
                      <p:to>
                        <p:strVal val="visible"/>
                      </p:to>
                    </p:set>
                    <p:animEffect>
                      <p:cBhvr>
                        <p:cTn dur="500"/>
                        <p:tgtEl>
                          <p:spTgt spid="1028"/>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28"/>
                        </p:tgtEl>
                        <p:attrNameLst>
                          <p:attrName>style.visibility</p:attrName>
                        </p:attrNameLst>
                      </p:cBhvr>
                      <p:to>
                        <p:strVal val="visible"/>
                      </p:to>
                    </p:set>
                    <p:animEffect>
                      <p:cBhvr>
                        <p:cTn dur="500"/>
                        <p:tgtEl>
                          <p:spTgt spid="1028"/>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28"/>
                        </p:tgtEl>
                        <p:attrNameLst>
                          <p:attrName>style.visibility</p:attrName>
                        </p:attrNameLst>
                      </p:cBhvr>
                      <p:to>
                        <p:strVal val="visible"/>
                      </p:to>
                    </p:set>
                    <p:animEffect>
                      <p:cBhvr>
                        <p:cTn dur="500"/>
                        <p:tgtEl>
                          <p:spTgt spid="1028"/>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28"/>
                        </p:tgtEl>
                        <p:attrNameLst>
                          <p:attrName>style.visibility</p:attrName>
                        </p:attrNameLst>
                      </p:cBhvr>
                      <p:to>
                        <p:strVal val="visible"/>
                      </p:to>
                    </p:set>
                    <p:animEffect>
                      <p:cBhvr>
                        <p:cTn dur="500"/>
                        <p:tgtEl>
                          <p:spTgt spid="1028"/>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28"/>
                        </p:tgtEl>
                        <p:attrNameLst>
                          <p:attrName>style.visibility</p:attrName>
                        </p:attrNameLst>
                      </p:cBhvr>
                      <p:to>
                        <p:strVal val="visible"/>
                      </p:to>
                    </p:set>
                    <p:animEffect>
                      <p:cBhvr>
                        <p:cTn dur="500"/>
                        <p:tgtEl>
                          <p:spTgt spid="1028"/>
                        </p:tgtEl>
                      </p:cBhvr>
                    </p:animEffect>
                  </p:childTnLst>
                </p:cTn>
              </p:par>
            </p:tnLst>
          </p:tmpl>
        </p:tmplLst>
      </p:bldP>
    </p:bldLst>
  </p:timing>
  <p:txStyles>
    <p:titleStyle>
      <a:lvl1pPr algn="l" rtl="0" fontAlgn="base">
        <a:spcBef>
          <a:spcPct val="0"/>
        </a:spcBef>
        <a:spcAft>
          <a:spcPct val="0"/>
        </a:spcAft>
        <a:defRPr sz="2800">
          <a:solidFill>
            <a:schemeClr val="tx2"/>
          </a:solidFill>
          <a:latin typeface="+mj-lt"/>
          <a:ea typeface="+mj-ea"/>
          <a:cs typeface="+mj-cs"/>
          <a:sym typeface="Arial" pitchFamily="34" charset="0"/>
        </a:defRPr>
      </a:lvl1pPr>
      <a:lvl2pPr algn="l" rtl="0" fontAlgn="base">
        <a:spcBef>
          <a:spcPct val="0"/>
        </a:spcBef>
        <a:spcAft>
          <a:spcPct val="0"/>
        </a:spcAft>
        <a:defRPr sz="2800">
          <a:solidFill>
            <a:schemeClr val="tx2"/>
          </a:solidFill>
          <a:latin typeface="Arial" pitchFamily="34" charset="0"/>
          <a:cs typeface="Arial" pitchFamily="34" charset="0"/>
          <a:sym typeface="Arial" pitchFamily="34" charset="0"/>
        </a:defRPr>
      </a:lvl2pPr>
      <a:lvl3pPr algn="l" rtl="0" fontAlgn="base">
        <a:spcBef>
          <a:spcPct val="0"/>
        </a:spcBef>
        <a:spcAft>
          <a:spcPct val="0"/>
        </a:spcAft>
        <a:defRPr sz="2800">
          <a:solidFill>
            <a:schemeClr val="tx2"/>
          </a:solidFill>
          <a:latin typeface="Arial" pitchFamily="34" charset="0"/>
          <a:cs typeface="Arial" pitchFamily="34" charset="0"/>
          <a:sym typeface="Arial" pitchFamily="34" charset="0"/>
        </a:defRPr>
      </a:lvl3pPr>
      <a:lvl4pPr algn="l" rtl="0" fontAlgn="base">
        <a:spcBef>
          <a:spcPct val="0"/>
        </a:spcBef>
        <a:spcAft>
          <a:spcPct val="0"/>
        </a:spcAft>
        <a:defRPr sz="2800">
          <a:solidFill>
            <a:schemeClr val="tx2"/>
          </a:solidFill>
          <a:latin typeface="Arial" pitchFamily="34" charset="0"/>
          <a:cs typeface="Arial" pitchFamily="34" charset="0"/>
          <a:sym typeface="Arial" pitchFamily="34" charset="0"/>
        </a:defRPr>
      </a:lvl4pPr>
      <a:lvl5pPr algn="l" rtl="0" fontAlgn="base">
        <a:spcBef>
          <a:spcPct val="0"/>
        </a:spcBef>
        <a:spcAft>
          <a:spcPct val="0"/>
        </a:spcAft>
        <a:defRPr sz="2800">
          <a:solidFill>
            <a:schemeClr val="tx2"/>
          </a:solidFill>
          <a:latin typeface="Arial" pitchFamily="34" charset="0"/>
          <a:cs typeface="Arial" pitchFamily="34" charset="0"/>
          <a:sym typeface="Arial" pitchFamily="34" charset="0"/>
        </a:defRPr>
      </a:lvl5pPr>
      <a:lvl6pPr marL="457200" algn="l" rtl="0" fontAlgn="base">
        <a:spcBef>
          <a:spcPct val="0"/>
        </a:spcBef>
        <a:spcAft>
          <a:spcPct val="0"/>
        </a:spcAft>
        <a:defRPr sz="2800">
          <a:solidFill>
            <a:schemeClr val="tx2"/>
          </a:solidFill>
          <a:latin typeface="Arial" pitchFamily="34" charset="0"/>
          <a:cs typeface="Arial" pitchFamily="34" charset="0"/>
          <a:sym typeface="Arial" pitchFamily="34" charset="0"/>
        </a:defRPr>
      </a:lvl6pPr>
      <a:lvl7pPr marL="914400" algn="l" rtl="0" fontAlgn="base">
        <a:spcBef>
          <a:spcPct val="0"/>
        </a:spcBef>
        <a:spcAft>
          <a:spcPct val="0"/>
        </a:spcAft>
        <a:defRPr sz="2800">
          <a:solidFill>
            <a:schemeClr val="tx2"/>
          </a:solidFill>
          <a:latin typeface="Arial" pitchFamily="34" charset="0"/>
          <a:cs typeface="Arial" pitchFamily="34" charset="0"/>
          <a:sym typeface="Arial" pitchFamily="34" charset="0"/>
        </a:defRPr>
      </a:lvl7pPr>
      <a:lvl8pPr marL="1371600" algn="l" rtl="0" fontAlgn="base">
        <a:spcBef>
          <a:spcPct val="0"/>
        </a:spcBef>
        <a:spcAft>
          <a:spcPct val="0"/>
        </a:spcAft>
        <a:defRPr sz="2800">
          <a:solidFill>
            <a:schemeClr val="tx2"/>
          </a:solidFill>
          <a:latin typeface="Arial" pitchFamily="34" charset="0"/>
          <a:cs typeface="Arial" pitchFamily="34" charset="0"/>
          <a:sym typeface="Arial" pitchFamily="34" charset="0"/>
        </a:defRPr>
      </a:lvl8pPr>
      <a:lvl9pPr marL="1828800" algn="l" rtl="0" fontAlgn="base">
        <a:spcBef>
          <a:spcPct val="0"/>
        </a:spcBef>
        <a:spcAft>
          <a:spcPct val="0"/>
        </a:spcAft>
        <a:defRPr sz="2800">
          <a:solidFill>
            <a:schemeClr val="tx2"/>
          </a:solidFill>
          <a:latin typeface="Arial" pitchFamily="34" charset="0"/>
          <a:cs typeface="Arial" pitchFamily="34" charset="0"/>
          <a:sym typeface="Arial" pitchFamily="34" charset="0"/>
        </a:defRPr>
      </a:lvl9pPr>
    </p:titleStyle>
    <p:bodyStyle>
      <a:lvl1pPr marL="342900" indent="-342900" algn="l" defTabSz="0" rtl="0" fontAlgn="base">
        <a:spcBef>
          <a:spcPct val="20000"/>
        </a:spcBef>
        <a:spcAft>
          <a:spcPct val="0"/>
        </a:spcAft>
        <a:buFont typeface="Arial" pitchFamily="34" charset="0"/>
        <a:buChar char="•"/>
        <a:defRPr sz="2400">
          <a:solidFill>
            <a:schemeClr val="tx1"/>
          </a:solidFill>
          <a:latin typeface="+mn-lt"/>
          <a:ea typeface="+mn-ea"/>
          <a:cs typeface="+mn-cs"/>
          <a:sym typeface="Arial" pitchFamily="34" charset="0"/>
        </a:defRPr>
      </a:lvl1pPr>
      <a:lvl2pPr marL="742950" indent="-28575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2pPr>
      <a:lvl3pPr marL="11430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3pPr>
      <a:lvl4pPr marL="16002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4pPr>
      <a:lvl5pPr marL="20574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5pPr>
      <a:lvl6pPr marL="25146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6pPr>
      <a:lvl7pPr marL="29718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7pPr>
      <a:lvl8pPr marL="34290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8pPr>
      <a:lvl9pPr marL="38862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jp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ctrTitle" idx="4294967295"/>
          </p:nvPr>
        </p:nvSpPr>
        <p:spPr>
          <a:xfrm>
            <a:off x="1371600" y="1484784"/>
            <a:ext cx="7200478" cy="663575"/>
          </a:xfrm>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4400" dirty="0" smtClean="0">
                <a:effectLst>
                  <a:outerShdw blurRad="38100" dist="38100" dir="2700000" algn="tl">
                    <a:srgbClr val="000000">
                      <a:alpha val="43137"/>
                    </a:srgbClr>
                  </a:outerShdw>
                </a:effectLst>
                <a:ea typeface="宋体" pitchFamily="2" charset="-122"/>
              </a:rPr>
              <a:t>信息技术教育中的计算思维</a:t>
            </a:r>
            <a:endParaRPr lang="zh-CN" altLang="en-US" sz="4400" dirty="0">
              <a:effectLst>
                <a:outerShdw blurRad="38100" dist="38100" dir="2700000" algn="tl">
                  <a:srgbClr val="000000">
                    <a:alpha val="43137"/>
                  </a:srgbClr>
                </a:outerShdw>
              </a:effectLst>
              <a:ea typeface="宋体" pitchFamily="2" charset="-122"/>
            </a:endParaRPr>
          </a:p>
        </p:txBody>
      </p:sp>
      <p:sp>
        <p:nvSpPr>
          <p:cNvPr id="3076" name="Rectangle 3"/>
          <p:cNvSpPr>
            <a:spLocks noGrp="1" noChangeArrowheads="1"/>
          </p:cNvSpPr>
          <p:nvPr>
            <p:ph type="subTitle" idx="4294967295"/>
          </p:nvPr>
        </p:nvSpPr>
        <p:spPr bwMode="auto">
          <a:xfrm>
            <a:off x="1370038" y="3212976"/>
            <a:ext cx="6400800" cy="16561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zh-CN" altLang="en-US" dirty="0"/>
              <a:t>樊    磊</a:t>
            </a:r>
          </a:p>
          <a:p>
            <a:pPr marL="0" indent="0">
              <a:buFont typeface="Arial" pitchFamily="34" charset="0"/>
              <a:buNone/>
            </a:pPr>
            <a:r>
              <a:rPr lang="zh-CN" altLang="en-US" sz="1800" dirty="0"/>
              <a:t>首都师范大学   教育技术</a:t>
            </a:r>
            <a:r>
              <a:rPr lang="zh-CN" altLang="en-US" sz="1800" dirty="0" smtClean="0"/>
              <a:t>系</a:t>
            </a:r>
            <a:endParaRPr lang="en-US" altLang="zh-CN" sz="1800" dirty="0" smtClean="0"/>
          </a:p>
          <a:p>
            <a:pPr marL="0" indent="0">
              <a:buFont typeface="Arial" pitchFamily="34" charset="0"/>
              <a:buNone/>
            </a:pPr>
            <a:r>
              <a:rPr lang="zh-CN" altLang="en-US" sz="1800" dirty="0" smtClean="0"/>
              <a:t>北京师范大学   智慧学习研究院</a:t>
            </a:r>
            <a:endParaRPr lang="zh-CN" altLang="en-US" sz="1800" dirty="0"/>
          </a:p>
          <a:p>
            <a:pPr marL="0" indent="0">
              <a:buFont typeface="Arial" pitchFamily="34" charset="0"/>
              <a:buNone/>
            </a:pPr>
            <a:r>
              <a:rPr lang="en-US" sz="1800" dirty="0" smtClean="0"/>
              <a:t>fanlei@101.com</a:t>
            </a:r>
            <a:endParaRPr lang="zh-CN" altLang="en-US" sz="1800" dirty="0"/>
          </a:p>
          <a:p>
            <a:pPr marL="0" indent="0">
              <a:buFont typeface="Arial" pitchFamily="34" charset="0"/>
              <a:buNone/>
            </a:pPr>
            <a:endParaRPr lang="zh-CN" altLang="en-US" sz="2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zh-CN" altLang="zh-CN"/>
          </a:p>
        </p:txBody>
      </p:sp>
      <p:sp>
        <p:nvSpPr>
          <p:cNvPr id="7171" name="Rectangle 3"/>
          <p:cNvSpPr>
            <a:spLocks noGrp="1" noChangeArrowheads="1"/>
          </p:cNvSpPr>
          <p:nvPr>
            <p:ph type="body" idx="1"/>
          </p:nvPr>
        </p:nvSpPr>
        <p:spPr>
          <a:xfrm>
            <a:off x="395536" y="1340768"/>
            <a:ext cx="8229600" cy="5000625"/>
          </a:xfrm>
        </p:spPr>
        <p:txBody>
          <a:bodyPr/>
          <a:lstStyle/>
          <a:p>
            <a:pPr>
              <a:lnSpc>
                <a:spcPct val="150000"/>
              </a:lnSpc>
            </a:pPr>
            <a:r>
              <a:rPr lang="zh-CN" altLang="en-US" sz="2800" dirty="0" smtClean="0">
                <a:effectLst>
                  <a:outerShdw blurRad="38100" dist="38100" dir="2700000" algn="tl">
                    <a:srgbClr val="000000">
                      <a:alpha val="43137"/>
                    </a:srgbClr>
                  </a:outerShdw>
                </a:effectLst>
                <a:ea typeface="宋体" pitchFamily="2" charset="-122"/>
              </a:rPr>
              <a:t>当前</a:t>
            </a:r>
            <a:r>
              <a:rPr lang="zh-CN" sz="2800" dirty="0" smtClean="0">
                <a:effectLst>
                  <a:outerShdw blurRad="38100" dist="38100" dir="2700000" algn="tl">
                    <a:srgbClr val="000000">
                      <a:alpha val="43137"/>
                    </a:srgbClr>
                  </a:outerShdw>
                </a:effectLst>
                <a:ea typeface="宋体" pitchFamily="2" charset="-122"/>
              </a:rPr>
              <a:t>比较</a:t>
            </a:r>
            <a:r>
              <a:rPr lang="zh-CN" sz="2800" dirty="0">
                <a:effectLst>
                  <a:outerShdw blurRad="38100" dist="38100" dir="2700000" algn="tl">
                    <a:srgbClr val="000000">
                      <a:alpha val="43137"/>
                    </a:srgbClr>
                  </a:outerShdw>
                </a:effectLst>
                <a:ea typeface="宋体" pitchFamily="2" charset="-122"/>
              </a:rPr>
              <a:t>系统和典型的观点是由</a:t>
            </a:r>
            <a:r>
              <a:rPr lang="zh-CN" altLang="zh-CN" sz="2800" dirty="0">
                <a:effectLst>
                  <a:outerShdw blurRad="38100" dist="38100" dir="2700000" algn="tl">
                    <a:srgbClr val="000000">
                      <a:alpha val="43137"/>
                    </a:srgbClr>
                  </a:outerShdw>
                </a:effectLst>
              </a:rPr>
              <a:t>J. </a:t>
            </a:r>
            <a:r>
              <a:rPr lang="zh-CN" altLang="zh-CN" sz="2800" dirty="0" smtClean="0">
                <a:effectLst>
                  <a:outerShdw blurRad="38100" dist="38100" dir="2700000" algn="tl">
                    <a:srgbClr val="000000">
                      <a:alpha val="43137"/>
                    </a:srgbClr>
                  </a:outerShdw>
                </a:effectLst>
              </a:rPr>
              <a:t>Wing</a:t>
            </a:r>
            <a:r>
              <a:rPr lang="zh-CN" altLang="en-US" sz="2800" dirty="0" smtClean="0">
                <a:effectLst>
                  <a:outerShdw blurRad="38100" dist="38100" dir="2700000" algn="tl">
                    <a:srgbClr val="000000">
                      <a:alpha val="43137"/>
                    </a:srgbClr>
                  </a:outerShdw>
                </a:effectLst>
              </a:rPr>
              <a:t>（周以真）</a:t>
            </a:r>
            <a:r>
              <a:rPr lang="zh-CN" sz="2800" dirty="0" smtClean="0">
                <a:effectLst>
                  <a:outerShdw blurRad="38100" dist="38100" dir="2700000" algn="tl">
                    <a:srgbClr val="000000">
                      <a:alpha val="43137"/>
                    </a:srgbClr>
                  </a:outerShdw>
                </a:effectLst>
                <a:ea typeface="宋体" pitchFamily="2" charset="-122"/>
              </a:rPr>
              <a:t>提出</a:t>
            </a:r>
            <a:r>
              <a:rPr lang="zh-CN" sz="2800" dirty="0">
                <a:effectLst>
                  <a:outerShdw blurRad="38100" dist="38100" dir="2700000" algn="tl">
                    <a:srgbClr val="000000">
                      <a:alpha val="43137"/>
                    </a:srgbClr>
                  </a:outerShdw>
                </a:effectLst>
                <a:ea typeface="宋体" pitchFamily="2" charset="-122"/>
              </a:rPr>
              <a:t>的：</a:t>
            </a:r>
          </a:p>
          <a:p>
            <a:pPr>
              <a:lnSpc>
                <a:spcPct val="150000"/>
              </a:lnSpc>
              <a:buFont typeface="Arial" pitchFamily="34" charset="0"/>
              <a:buNone/>
            </a:pPr>
            <a:r>
              <a:rPr lang="en-US" altLang="zh-CN" dirty="0" smtClean="0">
                <a:effectLst>
                  <a:outerShdw blurRad="38100" dist="38100" dir="2700000" algn="tl">
                    <a:srgbClr val="000000">
                      <a:alpha val="43137"/>
                    </a:srgbClr>
                  </a:outerShdw>
                </a:effectLst>
              </a:rPr>
              <a:t>    </a:t>
            </a:r>
            <a:r>
              <a:rPr lang="zh-CN" altLang="zh-CN" dirty="0" smtClean="0">
                <a:effectLst>
                  <a:outerShdw blurRad="38100" dist="38100" dir="2700000" algn="tl">
                    <a:srgbClr val="000000">
                      <a:alpha val="43137"/>
                    </a:srgbClr>
                  </a:outerShdw>
                </a:effectLst>
              </a:rPr>
              <a:t>Computational </a:t>
            </a:r>
            <a:r>
              <a:rPr lang="zh-CN" altLang="zh-CN" dirty="0">
                <a:effectLst>
                  <a:outerShdw blurRad="38100" dist="38100" dir="2700000" algn="tl">
                    <a:srgbClr val="000000">
                      <a:alpha val="43137"/>
                    </a:srgbClr>
                  </a:outerShdw>
                </a:effectLst>
              </a:rPr>
              <a:t>Thinking, COMMUNICATIONS </a:t>
            </a:r>
            <a:endParaRPr lang="en-US" altLang="zh-CN" dirty="0" smtClean="0">
              <a:effectLst>
                <a:outerShdw blurRad="38100" dist="38100" dir="2700000" algn="tl">
                  <a:srgbClr val="000000">
                    <a:alpha val="43137"/>
                  </a:srgbClr>
                </a:outerShdw>
              </a:effectLst>
            </a:endParaRPr>
          </a:p>
          <a:p>
            <a:pPr>
              <a:lnSpc>
                <a:spcPct val="150000"/>
              </a:lnSpc>
              <a:buFont typeface="Arial" pitchFamily="34" charset="0"/>
              <a:buNone/>
            </a:pPr>
            <a:r>
              <a:rPr lang="en-US" altLang="zh-CN" dirty="0" smtClean="0">
                <a:effectLst>
                  <a:outerShdw blurRad="38100" dist="38100" dir="2700000" algn="tl">
                    <a:srgbClr val="000000">
                      <a:alpha val="43137"/>
                    </a:srgbClr>
                  </a:outerShdw>
                </a:effectLst>
              </a:rPr>
              <a:t>    </a:t>
            </a:r>
            <a:r>
              <a:rPr lang="zh-CN" altLang="zh-CN" dirty="0" smtClean="0">
                <a:effectLst>
                  <a:outerShdw blurRad="38100" dist="38100" dir="2700000" algn="tl">
                    <a:srgbClr val="000000">
                      <a:alpha val="43137"/>
                    </a:srgbClr>
                  </a:outerShdw>
                </a:effectLst>
              </a:rPr>
              <a:t>OF </a:t>
            </a:r>
            <a:r>
              <a:rPr lang="zh-CN" altLang="zh-CN" dirty="0">
                <a:effectLst>
                  <a:outerShdw blurRad="38100" dist="38100" dir="2700000" algn="tl">
                    <a:srgbClr val="000000">
                      <a:alpha val="43137"/>
                    </a:srgbClr>
                  </a:outerShdw>
                </a:effectLst>
              </a:rPr>
              <a:t>THE ACM, Vol. 49, No. 3</a:t>
            </a:r>
            <a:r>
              <a:rPr lang="zh-CN" altLang="zh-CN" dirty="0">
                <a:effectLst>
                  <a:outerShdw blurRad="38100" dist="38100" dir="2700000" algn="tl">
                    <a:srgbClr val="000000">
                      <a:alpha val="43137"/>
                    </a:srgbClr>
                  </a:outerShdw>
                </a:effectLst>
                <a:ea typeface="宋体" pitchFamily="2" charset="-122"/>
              </a:rPr>
              <a:t>, </a:t>
            </a:r>
            <a:r>
              <a:rPr lang="zh-CN" altLang="zh-CN" dirty="0">
                <a:effectLst>
                  <a:outerShdw blurRad="38100" dist="38100" dir="2700000" algn="tl">
                    <a:srgbClr val="000000">
                      <a:alpha val="43137"/>
                    </a:srgbClr>
                  </a:outerShdw>
                </a:effectLst>
              </a:rPr>
              <a:t>March 2006</a:t>
            </a:r>
          </a:p>
          <a:p>
            <a:pPr>
              <a:lnSpc>
                <a:spcPct val="150000"/>
              </a:lnSpc>
            </a:pPr>
            <a:r>
              <a:rPr lang="zh-CN" altLang="zh-CN" sz="2800" dirty="0">
                <a:effectLst>
                  <a:outerShdw blurRad="38100" dist="38100" dir="2700000" algn="tl">
                    <a:srgbClr val="000000">
                      <a:alpha val="43137"/>
                    </a:srgbClr>
                  </a:outerShdw>
                </a:effectLst>
              </a:rPr>
              <a:t>J.Wing</a:t>
            </a:r>
            <a:r>
              <a:rPr lang="zh-CN" sz="2800" dirty="0">
                <a:effectLst>
                  <a:outerShdw blurRad="38100" dist="38100" dir="2700000" algn="tl">
                    <a:srgbClr val="000000">
                      <a:alpha val="43137"/>
                    </a:srgbClr>
                  </a:outerShdw>
                </a:effectLst>
                <a:ea typeface="宋体" pitchFamily="2" charset="-122"/>
              </a:rPr>
              <a:t>的</a:t>
            </a:r>
            <a:r>
              <a:rPr lang="zh-CN" sz="2800" dirty="0" smtClean="0">
                <a:effectLst>
                  <a:outerShdw blurRad="38100" dist="38100" dir="2700000" algn="tl">
                    <a:srgbClr val="000000">
                      <a:alpha val="43137"/>
                    </a:srgbClr>
                  </a:outerShdw>
                </a:effectLst>
                <a:ea typeface="宋体" pitchFamily="2" charset="-122"/>
              </a:rPr>
              <a:t>观点</a:t>
            </a:r>
            <a:r>
              <a:rPr lang="zh-CN" altLang="en-US" sz="2800" dirty="0" smtClean="0">
                <a:effectLst>
                  <a:outerShdw blurRad="38100" dist="38100" dir="2700000" algn="tl">
                    <a:srgbClr val="000000">
                      <a:alpha val="43137"/>
                    </a:srgbClr>
                  </a:outerShdw>
                </a:effectLst>
                <a:ea typeface="宋体" pitchFamily="2" charset="-122"/>
              </a:rPr>
              <a:t>对</a:t>
            </a:r>
            <a:r>
              <a:rPr lang="zh-CN" sz="2800" dirty="0" smtClean="0">
                <a:effectLst>
                  <a:outerShdw blurRad="38100" dist="38100" dir="2700000" algn="tl">
                    <a:srgbClr val="000000">
                      <a:alpha val="43137"/>
                    </a:srgbClr>
                  </a:outerShdw>
                </a:effectLst>
                <a:ea typeface="宋体" pitchFamily="2" charset="-122"/>
              </a:rPr>
              <a:t>国内</a:t>
            </a:r>
            <a:r>
              <a:rPr lang="zh-CN" altLang="en-US" sz="2800" dirty="0" smtClean="0">
                <a:effectLst>
                  <a:outerShdw blurRad="38100" dist="38100" dir="2700000" algn="tl">
                    <a:srgbClr val="000000">
                      <a:alpha val="43137"/>
                    </a:srgbClr>
                  </a:outerShdw>
                </a:effectLst>
                <a:ea typeface="宋体" pitchFamily="2" charset="-122"/>
              </a:rPr>
              <a:t>高校的计算机教学</a:t>
            </a:r>
            <a:r>
              <a:rPr lang="zh-CN" sz="2800" dirty="0" smtClean="0">
                <a:effectLst>
                  <a:outerShdw blurRad="38100" dist="38100" dir="2700000" algn="tl">
                    <a:srgbClr val="000000">
                      <a:alpha val="43137"/>
                    </a:srgbClr>
                  </a:outerShdw>
                </a:effectLst>
                <a:ea typeface="宋体" pitchFamily="2" charset="-122"/>
              </a:rPr>
              <a:t>颇</a:t>
            </a:r>
            <a:r>
              <a:rPr lang="zh-CN" sz="2800" dirty="0">
                <a:effectLst>
                  <a:outerShdw blurRad="38100" dist="38100" dir="2700000" algn="tl">
                    <a:srgbClr val="000000">
                      <a:alpha val="43137"/>
                    </a:srgbClr>
                  </a:outerShdw>
                </a:effectLst>
                <a:ea typeface="宋体" pitchFamily="2" charset="-122"/>
              </a:rPr>
              <a:t>具影响力。</a:t>
            </a:r>
          </a:p>
          <a:p>
            <a:pPr>
              <a:lnSpc>
                <a:spcPct val="150000"/>
              </a:lnSpc>
            </a:pPr>
            <a:r>
              <a:rPr lang="zh-CN" altLang="en-US" sz="2800" dirty="0" smtClean="0">
                <a:effectLst>
                  <a:outerShdw blurRad="38100" dist="38100" dir="2700000" algn="tl">
                    <a:srgbClr val="000000">
                      <a:alpha val="43137"/>
                    </a:srgbClr>
                  </a:outerShdw>
                </a:effectLst>
                <a:ea typeface="宋体" pitchFamily="2" charset="-122"/>
              </a:rPr>
              <a:t>但</a:t>
            </a:r>
            <a:r>
              <a:rPr lang="zh-CN" sz="2800" dirty="0" smtClean="0">
                <a:effectLst>
                  <a:outerShdw blurRad="38100" dist="38100" dir="2700000" algn="tl">
                    <a:srgbClr val="000000">
                      <a:alpha val="43137"/>
                    </a:srgbClr>
                  </a:outerShdw>
                </a:effectLst>
                <a:ea typeface="宋体" pitchFamily="2" charset="-122"/>
              </a:rPr>
              <a:t>有关</a:t>
            </a:r>
            <a:r>
              <a:rPr lang="zh-CN" sz="2800" dirty="0">
                <a:effectLst>
                  <a:outerShdw blurRad="38100" dist="38100" dir="2700000" algn="tl">
                    <a:srgbClr val="000000">
                      <a:alpha val="43137"/>
                    </a:srgbClr>
                  </a:outerShdw>
                </a:effectLst>
                <a:ea typeface="宋体" pitchFamily="2" charset="-122"/>
              </a:rPr>
              <a:t>“什么是计算思维？”的问题仍存争议。</a:t>
            </a:r>
          </a:p>
        </p:txBody>
      </p:sp>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Rectangle 2"/>
          <p:cNvSpPr>
            <a:spLocks noGrp="1" noChangeArrowheads="1"/>
          </p:cNvSpPr>
          <p:nvPr/>
        </p:nvSpPr>
        <p:spPr bwMode="auto">
          <a:xfrm>
            <a:off x="198438" y="268288"/>
            <a:ext cx="71707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eaLnBrk="1" hangingPunct="1"/>
            <a:r>
              <a:rPr lang="zh-CN" altLang="en-US" sz="2800" dirty="0">
                <a:solidFill>
                  <a:schemeClr val="tx2"/>
                </a:solidFill>
                <a:ea typeface="宋体" pitchFamily="2" charset="-122"/>
                <a:cs typeface="Arial" pitchFamily="34" charset="0"/>
                <a:sym typeface="Arial" pitchFamily="34" charset="0"/>
              </a:rPr>
              <a:t>计算思维兴起的缘由</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88640"/>
            <a:ext cx="2424407" cy="3456384"/>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38" y="188640"/>
            <a:ext cx="2483518" cy="3519154"/>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6132" y="187639"/>
            <a:ext cx="2437929" cy="3456384"/>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2" y="3644023"/>
            <a:ext cx="2160240" cy="3118479"/>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3317" y="3644023"/>
            <a:ext cx="3118479" cy="3118479"/>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2881" y="3648297"/>
            <a:ext cx="2368967" cy="3114205"/>
          </a:xfrm>
          <a:prstGeom prst="rect">
            <a:avLst/>
          </a:prstGeom>
        </p:spPr>
      </p:pic>
    </p:spTree>
    <p:extLst>
      <p:ext uri="{BB962C8B-B14F-4D97-AF65-F5344CB8AC3E}">
        <p14:creationId xmlns:p14="http://schemas.microsoft.com/office/powerpoint/2010/main" val="204623723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标题 1"/>
          <p:cNvSpPr>
            <a:spLocks noGrp="1" noChangeArrowheads="1"/>
          </p:cNvSpPr>
          <p:nvPr>
            <p:ph type="title" idx="4294967295"/>
          </p:nvPr>
        </p:nvSpPr>
        <p:spPr>
          <a:xfrm>
            <a:off x="57150" y="239713"/>
            <a:ext cx="7170738" cy="492125"/>
          </a:xfrm>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a:ea typeface="宋体" pitchFamily="2" charset="-122"/>
              </a:rPr>
              <a:t>从算法思维到计算思维</a:t>
            </a:r>
          </a:p>
        </p:txBody>
      </p:sp>
      <p:sp>
        <p:nvSpPr>
          <p:cNvPr id="8196" name="Rectangle 4"/>
          <p:cNvSpPr>
            <a:spLocks noGrp="1" noChangeArrowheads="1"/>
          </p:cNvSpPr>
          <p:nvPr/>
        </p:nvSpPr>
        <p:spPr bwMode="auto">
          <a:xfrm>
            <a:off x="395536" y="978080"/>
            <a:ext cx="8424936" cy="5763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defTabSz="0" eaLnBrk="1" hangingPunct="1">
              <a:lnSpc>
                <a:spcPct val="150000"/>
              </a:lnSpc>
              <a:spcBef>
                <a:spcPts val="0"/>
              </a:spcBef>
              <a:buFont typeface="Arial" pitchFamily="34" charset="0"/>
              <a:buChar char="•"/>
            </a:pPr>
            <a:r>
              <a:rPr lang="zh-CN" sz="2800" b="0" dirty="0">
                <a:effectLst>
                  <a:outerShdw blurRad="38100" dist="38100" dir="2700000" algn="tl">
                    <a:srgbClr val="000000">
                      <a:alpha val="43137"/>
                    </a:srgbClr>
                  </a:outerShdw>
                </a:effectLst>
                <a:ea typeface="宋体" pitchFamily="2" charset="-122"/>
                <a:cs typeface="Arial" pitchFamily="34" charset="0"/>
                <a:sym typeface="Arial" pitchFamily="34" charset="0"/>
              </a:rPr>
              <a:t>早在二十世纪五、六十年代，</a:t>
            </a:r>
            <a:r>
              <a:rPr lang="zh-CN" sz="2800" b="0" dirty="0" smtClean="0">
                <a:effectLst>
                  <a:outerShdw blurRad="38100" dist="38100" dir="2700000" algn="tl">
                    <a:srgbClr val="000000">
                      <a:alpha val="43137"/>
                    </a:srgbClr>
                  </a:outerShdw>
                </a:effectLst>
                <a:ea typeface="宋体" pitchFamily="2" charset="-122"/>
                <a:cs typeface="Arial" pitchFamily="34" charset="0"/>
                <a:sym typeface="Arial" pitchFamily="34" charset="0"/>
              </a:rPr>
              <a:t>就</a:t>
            </a:r>
            <a:r>
              <a:rPr lang="zh-CN" altLang="en-US" sz="2800" b="0" dirty="0">
                <a:effectLst>
                  <a:outerShdw blurRad="38100" dist="38100" dir="2700000" algn="tl">
                    <a:srgbClr val="000000">
                      <a:alpha val="43137"/>
                    </a:srgbClr>
                  </a:outerShdw>
                </a:effectLst>
                <a:ea typeface="宋体" pitchFamily="2" charset="-122"/>
                <a:cs typeface="Arial" pitchFamily="34" charset="0"/>
                <a:sym typeface="Arial" pitchFamily="34" charset="0"/>
              </a:rPr>
              <a:t>曾</a:t>
            </a:r>
            <a:r>
              <a:rPr lang="zh-CN" sz="2800" b="0" dirty="0" smtClean="0">
                <a:effectLst>
                  <a:outerShdw blurRad="38100" dist="38100" dir="2700000" algn="tl">
                    <a:srgbClr val="000000">
                      <a:alpha val="43137"/>
                    </a:srgbClr>
                  </a:outerShdw>
                </a:effectLst>
                <a:ea typeface="宋体" pitchFamily="2" charset="-122"/>
                <a:cs typeface="Arial" pitchFamily="34" charset="0"/>
                <a:sym typeface="Arial" pitchFamily="34" charset="0"/>
              </a:rPr>
              <a:t>提出</a:t>
            </a:r>
            <a:r>
              <a:rPr lang="zh-CN" sz="2800" b="0" dirty="0" smtClean="0">
                <a:solidFill>
                  <a:srgbClr val="FF0000"/>
                </a:solidFill>
                <a:effectLst>
                  <a:outerShdw blurRad="38100" dist="38100" dir="2700000" algn="tl">
                    <a:srgbClr val="000000">
                      <a:alpha val="43137"/>
                    </a:srgbClr>
                  </a:outerShdw>
                </a:effectLst>
                <a:ea typeface="宋体" pitchFamily="2" charset="-122"/>
                <a:cs typeface="Arial" pitchFamily="34" charset="0"/>
                <a:sym typeface="Arial" pitchFamily="34" charset="0"/>
              </a:rPr>
              <a:t>算法</a:t>
            </a:r>
            <a:r>
              <a:rPr lang="zh-CN" sz="2800" b="0" dirty="0">
                <a:solidFill>
                  <a:srgbClr val="FF0000"/>
                </a:solidFill>
                <a:effectLst>
                  <a:outerShdw blurRad="38100" dist="38100" dir="2700000" algn="tl">
                    <a:srgbClr val="000000">
                      <a:alpha val="43137"/>
                    </a:srgbClr>
                  </a:outerShdw>
                </a:effectLst>
                <a:ea typeface="宋体" pitchFamily="2" charset="-122"/>
                <a:cs typeface="Arial" pitchFamily="34" charset="0"/>
                <a:sym typeface="Arial" pitchFamily="34" charset="0"/>
              </a:rPr>
              <a:t>思维</a:t>
            </a:r>
            <a:r>
              <a:rPr lang="zh-CN" sz="2800" b="0" dirty="0">
                <a:effectLst>
                  <a:outerShdw blurRad="38100" dist="38100" dir="2700000" algn="tl">
                    <a:srgbClr val="000000">
                      <a:alpha val="43137"/>
                    </a:srgbClr>
                  </a:outerShdw>
                </a:effectLst>
                <a:ea typeface="宋体" pitchFamily="2" charset="-122"/>
                <a:cs typeface="Arial" pitchFamily="34" charset="0"/>
                <a:sym typeface="Arial" pitchFamily="34" charset="0"/>
              </a:rPr>
              <a:t>的说法，是当时的“算法学家”们为争取将计算机科学从数学中独立</a:t>
            </a:r>
            <a:r>
              <a:rPr lang="zh-CN" sz="2800" b="0" dirty="0" smtClean="0">
                <a:effectLst>
                  <a:outerShdw blurRad="38100" dist="38100" dir="2700000" algn="tl">
                    <a:srgbClr val="000000">
                      <a:alpha val="43137"/>
                    </a:srgbClr>
                  </a:outerShdw>
                </a:effectLst>
                <a:ea typeface="宋体" pitchFamily="2" charset="-122"/>
                <a:cs typeface="Arial" pitchFamily="34" charset="0"/>
                <a:sym typeface="Arial" pitchFamily="34" charset="0"/>
              </a:rPr>
              <a:t>出来</a:t>
            </a:r>
            <a:r>
              <a:rPr lang="zh-CN" altLang="en-US" sz="2800" b="0" dirty="0" smtClean="0">
                <a:effectLst>
                  <a:outerShdw blurRad="38100" dist="38100" dir="2700000" algn="tl">
                    <a:srgbClr val="000000">
                      <a:alpha val="43137"/>
                    </a:srgbClr>
                  </a:outerShdw>
                </a:effectLst>
                <a:ea typeface="宋体" pitchFamily="2" charset="-122"/>
                <a:cs typeface="Arial" pitchFamily="34" charset="0"/>
                <a:sym typeface="Arial" pitchFamily="34" charset="0"/>
              </a:rPr>
              <a:t>所进行</a:t>
            </a:r>
            <a:r>
              <a:rPr lang="zh-CN" sz="2800" b="0" dirty="0" smtClean="0">
                <a:effectLst>
                  <a:outerShdw blurRad="38100" dist="38100" dir="2700000" algn="tl">
                    <a:srgbClr val="000000">
                      <a:alpha val="43137"/>
                    </a:srgbClr>
                  </a:outerShdw>
                </a:effectLst>
                <a:ea typeface="宋体" pitchFamily="2" charset="-122"/>
                <a:cs typeface="Arial" pitchFamily="34" charset="0"/>
                <a:sym typeface="Arial" pitchFamily="34" charset="0"/>
              </a:rPr>
              <a:t>的</a:t>
            </a:r>
            <a:r>
              <a:rPr lang="zh-CN" altLang="en-US" sz="2800" b="0" dirty="0" smtClean="0">
                <a:effectLst>
                  <a:outerShdw blurRad="38100" dist="38100" dir="2700000" algn="tl">
                    <a:srgbClr val="000000">
                      <a:alpha val="43137"/>
                    </a:srgbClr>
                  </a:outerShdw>
                </a:effectLst>
                <a:ea typeface="宋体" pitchFamily="2" charset="-122"/>
                <a:cs typeface="Arial" pitchFamily="34" charset="0"/>
                <a:sym typeface="Arial" pitchFamily="34" charset="0"/>
              </a:rPr>
              <a:t>努力</a:t>
            </a:r>
            <a:r>
              <a:rPr lang="zh-CN" sz="2800" b="0" dirty="0" smtClean="0">
                <a:effectLst>
                  <a:outerShdw blurRad="38100" dist="38100" dir="2700000" algn="tl">
                    <a:srgbClr val="000000">
                      <a:alpha val="43137"/>
                    </a:srgbClr>
                  </a:outerShdw>
                </a:effectLst>
                <a:ea typeface="宋体" pitchFamily="2" charset="-122"/>
                <a:cs typeface="Arial" pitchFamily="34" charset="0"/>
                <a:sym typeface="Arial" pitchFamily="34" charset="0"/>
              </a:rPr>
              <a:t>。</a:t>
            </a:r>
            <a:endParaRPr lang="zh-CN" sz="1600" b="0" dirty="0">
              <a:effectLst>
                <a:outerShdw blurRad="38100" dist="38100" dir="2700000" algn="tl">
                  <a:srgbClr val="000000">
                    <a:alpha val="43137"/>
                  </a:srgbClr>
                </a:outerShdw>
              </a:effectLst>
              <a:ea typeface="宋体" pitchFamily="2" charset="-122"/>
              <a:cs typeface="Arial" pitchFamily="34" charset="0"/>
              <a:sym typeface="Arial" pitchFamily="34" charset="0"/>
            </a:endParaRPr>
          </a:p>
          <a:p>
            <a:pPr marL="342900" indent="-342900" defTabSz="0" eaLnBrk="1" hangingPunct="1">
              <a:lnSpc>
                <a:spcPct val="150000"/>
              </a:lnSpc>
              <a:spcBef>
                <a:spcPts val="0"/>
              </a:spcBef>
              <a:buFont typeface="Arial" pitchFamily="34" charset="0"/>
              <a:buChar char="•"/>
            </a:pPr>
            <a:r>
              <a:rPr lang="zh-CN" sz="2800" b="0" dirty="0">
                <a:effectLst>
                  <a:outerShdw blurRad="38100" dist="38100" dir="2700000" algn="tl">
                    <a:srgbClr val="000000">
                      <a:alpha val="43137"/>
                    </a:srgbClr>
                  </a:outerShdw>
                </a:effectLst>
                <a:ea typeface="宋体" pitchFamily="2" charset="-122"/>
                <a:cs typeface="Arial" pitchFamily="34" charset="0"/>
                <a:sym typeface="Arial" pitchFamily="34" charset="0"/>
              </a:rPr>
              <a:t>著名计算机科学家</a:t>
            </a:r>
            <a:r>
              <a:rPr lang="zh-CN" altLang="zh-CN" sz="2800" b="0" dirty="0">
                <a:effectLst>
                  <a:outerShdw blurRad="38100" dist="38100" dir="2700000" algn="tl">
                    <a:srgbClr val="000000">
                      <a:alpha val="43137"/>
                    </a:srgbClr>
                  </a:outerShdw>
                </a:effectLst>
                <a:ea typeface="宋体" pitchFamily="2" charset="-122"/>
                <a:cs typeface="Arial" pitchFamily="34" charset="0"/>
                <a:sym typeface="Arial" pitchFamily="34" charset="0"/>
              </a:rPr>
              <a:t>D.Knuth</a:t>
            </a:r>
            <a:r>
              <a:rPr lang="zh-CN" sz="2800" b="0" dirty="0">
                <a:effectLst>
                  <a:outerShdw blurRad="38100" dist="38100" dir="2700000" algn="tl">
                    <a:srgbClr val="000000">
                      <a:alpha val="43137"/>
                    </a:srgbClr>
                  </a:outerShdw>
                </a:effectLst>
                <a:ea typeface="宋体" pitchFamily="2" charset="-122"/>
                <a:cs typeface="Arial" pitchFamily="34" charset="0"/>
                <a:sym typeface="Arial" pitchFamily="34" charset="0"/>
              </a:rPr>
              <a:t>（高德纳）</a:t>
            </a:r>
            <a:r>
              <a:rPr lang="zh-CN" altLang="zh-CN" sz="2800" b="0" dirty="0">
                <a:effectLst>
                  <a:outerShdw blurRad="38100" dist="38100" dir="2700000" algn="tl">
                    <a:srgbClr val="000000">
                      <a:alpha val="43137"/>
                    </a:srgbClr>
                  </a:outerShdw>
                </a:effectLst>
                <a:ea typeface="宋体" pitchFamily="2" charset="-122"/>
                <a:cs typeface="Arial" pitchFamily="34" charset="0"/>
                <a:sym typeface="Arial" pitchFamily="34" charset="0"/>
              </a:rPr>
              <a:t>1985</a:t>
            </a:r>
            <a:r>
              <a:rPr lang="zh-CN" sz="2800" b="0" dirty="0">
                <a:effectLst>
                  <a:outerShdw blurRad="38100" dist="38100" dir="2700000" algn="tl">
                    <a:srgbClr val="000000">
                      <a:alpha val="43137"/>
                    </a:srgbClr>
                  </a:outerShdw>
                </a:effectLst>
                <a:ea typeface="宋体" pitchFamily="2" charset="-122"/>
                <a:cs typeface="Arial" pitchFamily="34" charset="0"/>
                <a:sym typeface="Arial" pitchFamily="34" charset="0"/>
              </a:rPr>
              <a:t>年在</a:t>
            </a:r>
            <a:r>
              <a:rPr lang="zh-CN" altLang="zh-CN" sz="2800" b="0" dirty="0">
                <a:effectLst>
                  <a:outerShdw blurRad="38100" dist="38100" dir="2700000" algn="tl">
                    <a:srgbClr val="000000">
                      <a:alpha val="43137"/>
                    </a:srgbClr>
                  </a:outerShdw>
                </a:effectLst>
                <a:ea typeface="宋体" pitchFamily="2" charset="-122"/>
                <a:cs typeface="Arial" pitchFamily="34" charset="0"/>
                <a:sym typeface="Arial" pitchFamily="34" charset="0"/>
              </a:rPr>
              <a:t>《</a:t>
            </a:r>
            <a:r>
              <a:rPr lang="zh-CN" sz="2800" b="0" dirty="0">
                <a:effectLst>
                  <a:outerShdw blurRad="38100" dist="38100" dir="2700000" algn="tl">
                    <a:srgbClr val="000000">
                      <a:alpha val="43137"/>
                    </a:srgbClr>
                  </a:outerShdw>
                </a:effectLst>
                <a:ea typeface="宋体" pitchFamily="2" charset="-122"/>
                <a:cs typeface="Arial" pitchFamily="34" charset="0"/>
                <a:sym typeface="Arial" pitchFamily="34" charset="0"/>
              </a:rPr>
              <a:t>美国数学月刊</a:t>
            </a:r>
            <a:r>
              <a:rPr lang="zh-CN" altLang="zh-CN" sz="2800" b="0" dirty="0">
                <a:effectLst>
                  <a:outerShdw blurRad="38100" dist="38100" dir="2700000" algn="tl">
                    <a:srgbClr val="000000">
                      <a:alpha val="43137"/>
                    </a:srgbClr>
                  </a:outerShdw>
                </a:effectLst>
                <a:ea typeface="宋体" pitchFamily="2" charset="-122"/>
                <a:cs typeface="Arial" pitchFamily="34" charset="0"/>
                <a:sym typeface="Arial" pitchFamily="34" charset="0"/>
              </a:rPr>
              <a:t>》</a:t>
            </a:r>
            <a:r>
              <a:rPr lang="zh-CN" sz="2800" b="0" dirty="0">
                <a:effectLst>
                  <a:outerShdw blurRad="38100" dist="38100" dir="2700000" algn="tl">
                    <a:srgbClr val="000000">
                      <a:alpha val="43137"/>
                    </a:srgbClr>
                  </a:outerShdw>
                </a:effectLst>
                <a:ea typeface="宋体" pitchFamily="2" charset="-122"/>
                <a:cs typeface="Arial" pitchFamily="34" charset="0"/>
                <a:sym typeface="Arial" pitchFamily="34" charset="0"/>
              </a:rPr>
              <a:t>（为美国影响最大、读者群最广的数学杂志）上发表</a:t>
            </a:r>
            <a:r>
              <a:rPr lang="zh-CN" sz="2800" b="0" dirty="0" smtClean="0">
                <a:effectLst>
                  <a:outerShdw blurRad="38100" dist="38100" dir="2700000" algn="tl">
                    <a:srgbClr val="000000">
                      <a:alpha val="43137"/>
                    </a:srgbClr>
                  </a:outerShdw>
                </a:effectLst>
                <a:ea typeface="宋体" pitchFamily="2" charset="-122"/>
                <a:cs typeface="Arial" pitchFamily="34" charset="0"/>
                <a:sym typeface="Arial" pitchFamily="34" charset="0"/>
              </a:rPr>
              <a:t>了</a:t>
            </a:r>
            <a:r>
              <a:rPr lang="zh-CN" altLang="en-US" sz="2800" b="0" dirty="0" smtClean="0">
                <a:effectLst>
                  <a:outerShdw blurRad="38100" dist="38100" dir="2700000" algn="tl">
                    <a:srgbClr val="000000">
                      <a:alpha val="43137"/>
                    </a:srgbClr>
                  </a:outerShdw>
                </a:effectLst>
                <a:ea typeface="宋体" pitchFamily="2" charset="-122"/>
                <a:cs typeface="Arial" pitchFamily="34" charset="0"/>
                <a:sym typeface="Arial" pitchFamily="34" charset="0"/>
              </a:rPr>
              <a:t>题为</a:t>
            </a:r>
            <a:r>
              <a:rPr lang="zh-CN" sz="2800" b="0" dirty="0" smtClean="0">
                <a:effectLst>
                  <a:outerShdw blurRad="38100" dist="38100" dir="2700000" algn="tl">
                    <a:srgbClr val="000000">
                      <a:alpha val="43137"/>
                    </a:srgbClr>
                  </a:outerShdw>
                </a:effectLst>
                <a:ea typeface="宋体" pitchFamily="2" charset="-122"/>
                <a:cs typeface="Arial" pitchFamily="34" charset="0"/>
                <a:sym typeface="Arial" pitchFamily="34" charset="0"/>
              </a:rPr>
              <a:t>“</a:t>
            </a:r>
            <a:r>
              <a:rPr lang="zh-CN" sz="2800" b="0" dirty="0">
                <a:effectLst>
                  <a:outerShdw blurRad="38100" dist="38100" dir="2700000" algn="tl">
                    <a:srgbClr val="000000">
                      <a:alpha val="43137"/>
                    </a:srgbClr>
                  </a:outerShdw>
                </a:effectLst>
                <a:ea typeface="宋体" pitchFamily="2" charset="-122"/>
                <a:cs typeface="Arial" pitchFamily="34" charset="0"/>
                <a:sym typeface="Arial" pitchFamily="34" charset="0"/>
              </a:rPr>
              <a:t>数学思维与算法思维”的文章</a:t>
            </a:r>
            <a:r>
              <a:rPr lang="zh-CN" sz="2800" b="0" dirty="0" smtClean="0">
                <a:effectLst>
                  <a:outerShdw blurRad="38100" dist="38100" dir="2700000" algn="tl">
                    <a:srgbClr val="000000">
                      <a:alpha val="43137"/>
                    </a:srgbClr>
                  </a:outerShdw>
                </a:effectLst>
                <a:ea typeface="宋体" pitchFamily="2" charset="-122"/>
                <a:cs typeface="Arial" pitchFamily="34" charset="0"/>
                <a:sym typeface="Arial" pitchFamily="34" charset="0"/>
              </a:rPr>
              <a:t>。</a:t>
            </a:r>
            <a:endParaRPr lang="en-US" altLang="zh-CN" sz="2800" b="0" dirty="0" smtClean="0">
              <a:effectLst>
                <a:outerShdw blurRad="38100" dist="38100" dir="2700000" algn="tl">
                  <a:srgbClr val="000000">
                    <a:alpha val="43137"/>
                  </a:srgbClr>
                </a:outerShdw>
              </a:effectLst>
              <a:ea typeface="宋体" pitchFamily="2" charset="-122"/>
              <a:cs typeface="Arial" pitchFamily="34" charset="0"/>
              <a:sym typeface="Arial" pitchFamily="34" charset="0"/>
            </a:endParaRPr>
          </a:p>
          <a:p>
            <a:pPr marL="342900" indent="-342900" defTabSz="0" eaLnBrk="1" hangingPunct="1">
              <a:lnSpc>
                <a:spcPct val="150000"/>
              </a:lnSpc>
              <a:spcBef>
                <a:spcPts val="0"/>
              </a:spcBef>
              <a:buFont typeface="Arial" pitchFamily="34" charset="0"/>
              <a:buChar char="•"/>
            </a:pPr>
            <a:r>
              <a:rPr lang="zh-CN" altLang="en-US" sz="2800" b="0" dirty="0" smtClean="0">
                <a:effectLst>
                  <a:outerShdw blurRad="38100" dist="38100" dir="2700000" algn="tl">
                    <a:srgbClr val="000000">
                      <a:alpha val="43137"/>
                    </a:srgbClr>
                  </a:outerShdw>
                </a:effectLst>
                <a:ea typeface="宋体" pitchFamily="2" charset="-122"/>
                <a:cs typeface="Arial" pitchFamily="34" charset="0"/>
                <a:sym typeface="Arial" pitchFamily="34" charset="0"/>
              </a:rPr>
              <a:t>文章中例举了十个例子，说明算法思维与数学思维解决问题的</a:t>
            </a:r>
            <a:r>
              <a:rPr lang="zh-CN" altLang="en-US" sz="2800" b="0" dirty="0" smtClean="0">
                <a:effectLst>
                  <a:outerShdw blurRad="38100" dist="38100" dir="2700000" algn="tl">
                    <a:srgbClr val="000000">
                      <a:alpha val="43137"/>
                    </a:srgbClr>
                  </a:outerShdw>
                </a:effectLst>
                <a:ea typeface="宋体" pitchFamily="2" charset="-122"/>
                <a:cs typeface="Arial" pitchFamily="34" charset="0"/>
                <a:sym typeface="Arial" pitchFamily="34" charset="0"/>
              </a:rPr>
              <a:t>相同和</a:t>
            </a:r>
            <a:r>
              <a:rPr lang="zh-CN" altLang="en-US" sz="2800" b="0" dirty="0" smtClean="0">
                <a:effectLst>
                  <a:outerShdw blurRad="38100" dist="38100" dir="2700000" algn="tl">
                    <a:srgbClr val="000000">
                      <a:alpha val="43137"/>
                    </a:srgbClr>
                  </a:outerShdw>
                </a:effectLst>
                <a:ea typeface="宋体" pitchFamily="2" charset="-122"/>
                <a:cs typeface="Arial" pitchFamily="34" charset="0"/>
                <a:sym typeface="Arial" pitchFamily="34" charset="0"/>
              </a:rPr>
              <a:t>不同之处。</a:t>
            </a:r>
            <a:endParaRPr lang="zh-CN" sz="2800" b="0" dirty="0">
              <a:effectLst>
                <a:outerShdw blurRad="38100" dist="38100" dir="2700000" algn="tl">
                  <a:srgbClr val="000000">
                    <a:alpha val="43137"/>
                  </a:srgbClr>
                </a:outerShdw>
              </a:effectLst>
              <a:ea typeface="宋体" pitchFamily="2" charset="-122"/>
              <a:cs typeface="Arial" pitchFamily="34" charset="0"/>
              <a:sym typeface="Arial"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552" y="1185309"/>
            <a:ext cx="7992888" cy="4789003"/>
          </a:xfrm>
          <a:prstGeom prst="rect">
            <a:avLst/>
          </a:prstGeom>
        </p:spPr>
        <p:txBody>
          <a:bodyPr wrap="square">
            <a:spAutoFit/>
          </a:bodyPr>
          <a:lstStyle/>
          <a:p>
            <a:pPr marL="342900" lvl="0" indent="-342900" defTabSz="0" eaLnBrk="1" hangingPunct="1">
              <a:lnSpc>
                <a:spcPct val="150000"/>
              </a:lnSpc>
              <a:spcBef>
                <a:spcPct val="20000"/>
              </a:spcBef>
              <a:buFont typeface="Arial" pitchFamily="34" charset="0"/>
              <a:buChar char="•"/>
            </a:pPr>
            <a:r>
              <a:rPr lang="zh-CN" altLang="en-US" sz="2800" b="0" dirty="0">
                <a:solidFill>
                  <a:srgbClr val="000000"/>
                </a:solidFill>
                <a:effectLst>
                  <a:outerShdw blurRad="38100" dist="38100" dir="2700000" algn="tl">
                    <a:srgbClr val="000000">
                      <a:alpha val="43137"/>
                    </a:srgbClr>
                  </a:outerShdw>
                </a:effectLst>
                <a:ea typeface="宋体" pitchFamily="2" charset="-122"/>
                <a:cs typeface="Arial" pitchFamily="34" charset="0"/>
                <a:sym typeface="Arial" pitchFamily="34" charset="0"/>
              </a:rPr>
              <a:t>“算法思维”着重强调在（数学）问题求解过程中</a:t>
            </a:r>
            <a:r>
              <a:rPr lang="zh-CN" altLang="en-US" sz="2800" b="0" dirty="0" smtClean="0">
                <a:solidFill>
                  <a:srgbClr val="000000"/>
                </a:solidFill>
                <a:effectLst>
                  <a:outerShdw blurRad="38100" dist="38100" dir="2700000" algn="tl">
                    <a:srgbClr val="000000">
                      <a:alpha val="43137"/>
                    </a:srgbClr>
                  </a:outerShdw>
                </a:effectLst>
                <a:ea typeface="宋体" pitchFamily="2" charset="-122"/>
                <a:cs typeface="Arial" pitchFamily="34" charset="0"/>
                <a:sym typeface="Arial" pitchFamily="34" charset="0"/>
              </a:rPr>
              <a:t>算法构造的</a:t>
            </a:r>
            <a:r>
              <a:rPr lang="zh-CN" altLang="en-US" sz="2800" b="0" dirty="0">
                <a:solidFill>
                  <a:srgbClr val="000000"/>
                </a:solidFill>
                <a:effectLst>
                  <a:outerShdw blurRad="38100" dist="38100" dir="2700000" algn="tl">
                    <a:srgbClr val="000000">
                      <a:alpha val="43137"/>
                    </a:srgbClr>
                  </a:outerShdw>
                </a:effectLst>
                <a:ea typeface="宋体" pitchFamily="2" charset="-122"/>
                <a:cs typeface="Arial" pitchFamily="34" charset="0"/>
                <a:sym typeface="Arial" pitchFamily="34" charset="0"/>
              </a:rPr>
              <a:t>核心作用。</a:t>
            </a:r>
          </a:p>
          <a:p>
            <a:pPr marL="342900" lvl="0" indent="-342900" defTabSz="0" eaLnBrk="1" hangingPunct="1">
              <a:lnSpc>
                <a:spcPct val="150000"/>
              </a:lnSpc>
              <a:spcBef>
                <a:spcPct val="20000"/>
              </a:spcBef>
              <a:buFont typeface="Arial" pitchFamily="34" charset="0"/>
              <a:buChar char="•"/>
            </a:pPr>
            <a:r>
              <a:rPr lang="zh-CN" altLang="en-US" sz="2800" b="0" dirty="0">
                <a:solidFill>
                  <a:srgbClr val="000000"/>
                </a:solidFill>
                <a:effectLst>
                  <a:outerShdw blurRad="38100" dist="38100" dir="2700000" algn="tl">
                    <a:srgbClr val="000000">
                      <a:alpha val="43137"/>
                    </a:srgbClr>
                  </a:outerShdw>
                </a:effectLst>
                <a:ea typeface="宋体" pitchFamily="2" charset="-122"/>
                <a:cs typeface="Arial" pitchFamily="34" charset="0"/>
                <a:sym typeface="Arial" pitchFamily="34" charset="0"/>
              </a:rPr>
              <a:t>现代“计算思维”的含义比“算法思维”</a:t>
            </a:r>
            <a:r>
              <a:rPr lang="zh-CN" altLang="en-US" sz="2800" b="0" dirty="0" smtClean="0">
                <a:solidFill>
                  <a:srgbClr val="000000"/>
                </a:solidFill>
                <a:effectLst>
                  <a:outerShdw blurRad="38100" dist="38100" dir="2700000" algn="tl">
                    <a:srgbClr val="000000">
                      <a:alpha val="43137"/>
                    </a:srgbClr>
                  </a:outerShdw>
                </a:effectLst>
                <a:ea typeface="宋体" pitchFamily="2" charset="-122"/>
                <a:cs typeface="Arial" pitchFamily="34" charset="0"/>
                <a:sym typeface="Arial" pitchFamily="34" charset="0"/>
              </a:rPr>
              <a:t>要</a:t>
            </a:r>
            <a:r>
              <a:rPr lang="zh-CN" altLang="en-US" sz="2800" b="0" dirty="0">
                <a:solidFill>
                  <a:srgbClr val="000000"/>
                </a:solidFill>
                <a:effectLst>
                  <a:outerShdw blurRad="38100" dist="38100" dir="2700000" algn="tl">
                    <a:srgbClr val="000000">
                      <a:alpha val="43137"/>
                    </a:srgbClr>
                  </a:outerShdw>
                </a:effectLst>
                <a:ea typeface="宋体" pitchFamily="2" charset="-122"/>
                <a:cs typeface="Arial" pitchFamily="34" charset="0"/>
                <a:sym typeface="Arial" pitchFamily="34" charset="0"/>
              </a:rPr>
              <a:t>更</a:t>
            </a:r>
            <a:r>
              <a:rPr lang="zh-CN" altLang="en-US" sz="2800" b="0" dirty="0" smtClean="0">
                <a:solidFill>
                  <a:srgbClr val="000000"/>
                </a:solidFill>
                <a:effectLst>
                  <a:outerShdw blurRad="38100" dist="38100" dir="2700000" algn="tl">
                    <a:srgbClr val="000000">
                      <a:alpha val="43137"/>
                    </a:srgbClr>
                  </a:outerShdw>
                </a:effectLst>
                <a:ea typeface="宋体" pitchFamily="2" charset="-122"/>
                <a:cs typeface="Arial" pitchFamily="34" charset="0"/>
                <a:sym typeface="Arial" pitchFamily="34" charset="0"/>
              </a:rPr>
              <a:t>广泛。</a:t>
            </a:r>
            <a:endParaRPr lang="en-US" altLang="zh-CN" sz="2800" b="0" dirty="0" smtClean="0">
              <a:solidFill>
                <a:srgbClr val="000000"/>
              </a:solidFill>
              <a:effectLst>
                <a:outerShdw blurRad="38100" dist="38100" dir="2700000" algn="tl">
                  <a:srgbClr val="000000">
                    <a:alpha val="43137"/>
                  </a:srgbClr>
                </a:outerShdw>
              </a:effectLst>
              <a:ea typeface="宋体" pitchFamily="2" charset="-122"/>
              <a:cs typeface="Arial" pitchFamily="34" charset="0"/>
              <a:sym typeface="Arial" pitchFamily="34" charset="0"/>
            </a:endParaRPr>
          </a:p>
          <a:p>
            <a:pPr marL="342900" lvl="0" indent="-342900" defTabSz="0" eaLnBrk="1" hangingPunct="1">
              <a:lnSpc>
                <a:spcPct val="150000"/>
              </a:lnSpc>
              <a:spcBef>
                <a:spcPct val="20000"/>
              </a:spcBef>
              <a:buFont typeface="Arial" pitchFamily="34" charset="0"/>
              <a:buChar char="•"/>
            </a:pPr>
            <a:r>
              <a:rPr lang="zh-CN" altLang="en-US" sz="2800" b="0" dirty="0" smtClean="0">
                <a:solidFill>
                  <a:srgbClr val="000000"/>
                </a:solidFill>
                <a:effectLst>
                  <a:outerShdw blurRad="38100" dist="38100" dir="2700000" algn="tl">
                    <a:srgbClr val="000000">
                      <a:alpha val="43137"/>
                    </a:srgbClr>
                  </a:outerShdw>
                </a:effectLst>
                <a:ea typeface="宋体" pitchFamily="2" charset="-122"/>
                <a:cs typeface="Arial" pitchFamily="34" charset="0"/>
                <a:sym typeface="Arial" pitchFamily="34" charset="0"/>
              </a:rPr>
              <a:t>计算思维包含</a:t>
            </a:r>
            <a:r>
              <a:rPr lang="zh-CN" altLang="en-US" sz="2800" b="0" dirty="0">
                <a:solidFill>
                  <a:srgbClr val="000000"/>
                </a:solidFill>
                <a:effectLst>
                  <a:outerShdw blurRad="38100" dist="38100" dir="2700000" algn="tl">
                    <a:srgbClr val="000000">
                      <a:alpha val="43137"/>
                    </a:srgbClr>
                  </a:outerShdw>
                </a:effectLst>
                <a:ea typeface="宋体" pitchFamily="2" charset="-122"/>
                <a:cs typeface="Arial" pitchFamily="34" charset="0"/>
                <a:sym typeface="Arial" pitchFamily="34" charset="0"/>
              </a:rPr>
              <a:t>了多种抽象层次、发展算法的数学</a:t>
            </a:r>
            <a:r>
              <a:rPr lang="zh-CN" altLang="en-US" sz="2800" b="0" dirty="0" smtClean="0">
                <a:solidFill>
                  <a:srgbClr val="000000"/>
                </a:solidFill>
                <a:effectLst>
                  <a:outerShdw blurRad="38100" dist="38100" dir="2700000" algn="tl">
                    <a:srgbClr val="000000">
                      <a:alpha val="43137"/>
                    </a:srgbClr>
                  </a:outerShdw>
                </a:effectLst>
                <a:ea typeface="宋体" pitchFamily="2" charset="-122"/>
                <a:cs typeface="Arial" pitchFamily="34" charset="0"/>
                <a:sym typeface="Arial" pitchFamily="34" charset="0"/>
              </a:rPr>
              <a:t>以及对跨越</a:t>
            </a:r>
            <a:r>
              <a:rPr lang="zh-CN" altLang="en-US" sz="2800" b="0" dirty="0">
                <a:solidFill>
                  <a:srgbClr val="000000"/>
                </a:solidFill>
                <a:effectLst>
                  <a:outerShdw blurRad="38100" dist="38100" dir="2700000" algn="tl">
                    <a:srgbClr val="000000">
                      <a:alpha val="43137"/>
                    </a:srgbClr>
                  </a:outerShdw>
                </a:effectLst>
                <a:ea typeface="宋体" pitchFamily="2" charset="-122"/>
                <a:cs typeface="Arial" pitchFamily="34" charset="0"/>
                <a:sym typeface="Arial" pitchFamily="34" charset="0"/>
              </a:rPr>
              <a:t>不同尺度问题的算法</a:t>
            </a:r>
            <a:r>
              <a:rPr lang="zh-CN" altLang="en-US" sz="2800" b="0" dirty="0" smtClean="0">
                <a:solidFill>
                  <a:srgbClr val="000000"/>
                </a:solidFill>
                <a:effectLst>
                  <a:outerShdw blurRad="38100" dist="38100" dir="2700000" algn="tl">
                    <a:srgbClr val="000000">
                      <a:alpha val="43137"/>
                    </a:srgbClr>
                  </a:outerShdw>
                </a:effectLst>
                <a:ea typeface="宋体" pitchFamily="2" charset="-122"/>
                <a:cs typeface="Arial" pitchFamily="34" charset="0"/>
                <a:sym typeface="Arial" pitchFamily="34" charset="0"/>
              </a:rPr>
              <a:t>效率的</a:t>
            </a:r>
            <a:r>
              <a:rPr lang="zh-CN" altLang="en-US" sz="2800" b="0" dirty="0">
                <a:solidFill>
                  <a:srgbClr val="000000"/>
                </a:solidFill>
                <a:effectLst>
                  <a:outerShdw blurRad="38100" dist="38100" dir="2700000" algn="tl">
                    <a:srgbClr val="000000">
                      <a:alpha val="43137"/>
                    </a:srgbClr>
                  </a:outerShdw>
                </a:effectLst>
                <a:ea typeface="宋体" pitchFamily="2" charset="-122"/>
                <a:cs typeface="Arial" pitchFamily="34" charset="0"/>
                <a:sym typeface="Arial" pitchFamily="34" charset="0"/>
              </a:rPr>
              <a:t>分析等方面。</a:t>
            </a:r>
            <a:endParaRPr lang="zh-CN" altLang="en-US" sz="2800" b="0" dirty="0">
              <a:solidFill>
                <a:srgbClr val="000000"/>
              </a:solidFill>
              <a:effectLst>
                <a:outerShdw blurRad="38100" dist="38100" dir="2700000" algn="tl">
                  <a:srgbClr val="000000">
                    <a:alpha val="43137"/>
                  </a:srgbClr>
                </a:outerShdw>
              </a:effectLst>
              <a:ea typeface="宋体" pitchFamily="2" charset="-122"/>
              <a:cs typeface="Arial" pitchFamily="34" charset="0"/>
              <a:sym typeface="Arial" pitchFamily="34"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a:spLocks noGrp="1" noChangeArrowheads="1"/>
          </p:cNvSpPr>
          <p:nvPr>
            <p:ph type="title" idx="4294967295"/>
          </p:nvPr>
        </p:nvSpPr>
        <p:spPr>
          <a:xfrm>
            <a:off x="57150" y="239713"/>
            <a:ext cx="7170738" cy="492125"/>
          </a:xfrm>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a:ea typeface="宋体" pitchFamily="2" charset="-122"/>
              </a:rPr>
              <a:t>从算法思维到计算思维</a:t>
            </a:r>
          </a:p>
        </p:txBody>
      </p:sp>
    </p:spTree>
    <p:extLst>
      <p:ext uri="{BB962C8B-B14F-4D97-AF65-F5344CB8AC3E}">
        <p14:creationId xmlns:p14="http://schemas.microsoft.com/office/powerpoint/2010/main" val="230192414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标题 1"/>
          <p:cNvSpPr>
            <a:spLocks noGrp="1" noChangeArrowheads="1"/>
          </p:cNvSpPr>
          <p:nvPr>
            <p:ph type="title" idx="429496729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smtClean="0">
                <a:ea typeface="宋体" pitchFamily="2" charset="-122"/>
              </a:rPr>
              <a:t>（</a:t>
            </a:r>
            <a:r>
              <a:rPr lang="zh-CN" altLang="en-US" b="1" dirty="0">
                <a:ea typeface="宋体" pitchFamily="2" charset="-122"/>
              </a:rPr>
              <a:t>现实世界中的）</a:t>
            </a:r>
            <a:r>
              <a:rPr lang="zh-CN" altLang="en-US" b="1" dirty="0" smtClean="0">
                <a:ea typeface="宋体" pitchFamily="2" charset="-122"/>
              </a:rPr>
              <a:t>问题</a:t>
            </a:r>
            <a:r>
              <a:rPr lang="zh-CN" altLang="en-US" b="1" dirty="0">
                <a:ea typeface="宋体" pitchFamily="2" charset="-122"/>
              </a:rPr>
              <a:t>与</a:t>
            </a:r>
            <a:r>
              <a:rPr lang="zh-CN" altLang="en-US" b="1" dirty="0" smtClean="0">
                <a:ea typeface="宋体" pitchFamily="2" charset="-122"/>
              </a:rPr>
              <a:t>模型</a:t>
            </a:r>
            <a:endParaRPr lang="zh-CN" altLang="en-US" b="1" dirty="0">
              <a:ea typeface="宋体" pitchFamily="2" charset="-122"/>
            </a:endParaRPr>
          </a:p>
        </p:txBody>
      </p:sp>
      <p:sp>
        <p:nvSpPr>
          <p:cNvPr id="9220" name="Rectangle 4"/>
          <p:cNvSpPr>
            <a:spLocks noChangeArrowheads="1"/>
          </p:cNvSpPr>
          <p:nvPr/>
        </p:nvSpPr>
        <p:spPr bwMode="auto">
          <a:xfrm>
            <a:off x="3779912" y="4725144"/>
            <a:ext cx="1614052" cy="953085"/>
          </a:xfrm>
          <a:prstGeom prst="rect">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3200" dirty="0">
                <a:ea typeface="宋体" pitchFamily="2" charset="-122"/>
              </a:rPr>
              <a:t>模型</a:t>
            </a:r>
          </a:p>
        </p:txBody>
      </p:sp>
      <p:sp>
        <p:nvSpPr>
          <p:cNvPr id="9221" name="AutoShape 5"/>
          <p:cNvSpPr>
            <a:spLocks noChangeArrowheads="1"/>
          </p:cNvSpPr>
          <p:nvPr/>
        </p:nvSpPr>
        <p:spPr bwMode="auto">
          <a:xfrm>
            <a:off x="447579" y="2510729"/>
            <a:ext cx="2361257" cy="1683370"/>
          </a:xfrm>
          <a:prstGeom prst="flowChartPunchedTape">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3200">
                <a:ea typeface="宋体" pitchFamily="2" charset="-122"/>
              </a:rPr>
              <a:t>现实世界</a:t>
            </a:r>
            <a:endParaRPr lang="zh-CN" altLang="en-US" sz="3200"/>
          </a:p>
        </p:txBody>
      </p:sp>
      <p:sp>
        <p:nvSpPr>
          <p:cNvPr id="9222" name="Line 6"/>
          <p:cNvSpPr>
            <a:spLocks noChangeShapeType="1"/>
          </p:cNvSpPr>
          <p:nvPr/>
        </p:nvSpPr>
        <p:spPr bwMode="auto">
          <a:xfrm>
            <a:off x="1946984" y="3878881"/>
            <a:ext cx="1832928" cy="1094681"/>
          </a:xfrm>
          <a:prstGeom prst="line">
            <a:avLst/>
          </a:prstGeom>
          <a:noFill/>
          <a:ln w="38100" cap="flat" cmpd="sng">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p>
        </p:txBody>
      </p:sp>
      <p:sp>
        <p:nvSpPr>
          <p:cNvPr id="9223" name="Line 7"/>
          <p:cNvSpPr>
            <a:spLocks noChangeShapeType="1"/>
          </p:cNvSpPr>
          <p:nvPr/>
        </p:nvSpPr>
        <p:spPr bwMode="auto">
          <a:xfrm>
            <a:off x="1551914" y="4094905"/>
            <a:ext cx="2227998" cy="1332682"/>
          </a:xfrm>
          <a:prstGeom prst="line">
            <a:avLst/>
          </a:prstGeom>
          <a:noFill/>
          <a:ln w="38100" cap="flat" cmpd="sng">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p>
        </p:txBody>
      </p:sp>
      <p:sp>
        <p:nvSpPr>
          <p:cNvPr id="9224" name="AutoShape 8"/>
          <p:cNvSpPr>
            <a:spLocks noChangeArrowheads="1"/>
          </p:cNvSpPr>
          <p:nvPr/>
        </p:nvSpPr>
        <p:spPr bwMode="auto">
          <a:xfrm>
            <a:off x="6352467" y="2411535"/>
            <a:ext cx="2361257" cy="1683370"/>
          </a:xfrm>
          <a:prstGeom prst="flowChartPunchedTape">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3200">
                <a:ea typeface="宋体" pitchFamily="2" charset="-122"/>
              </a:rPr>
              <a:t>理论</a:t>
            </a:r>
            <a:endParaRPr lang="zh-CN" altLang="en-US" sz="3200"/>
          </a:p>
        </p:txBody>
      </p:sp>
      <p:sp>
        <p:nvSpPr>
          <p:cNvPr id="9225" name="Line 9"/>
          <p:cNvSpPr>
            <a:spLocks noChangeShapeType="1"/>
          </p:cNvSpPr>
          <p:nvPr/>
        </p:nvSpPr>
        <p:spPr bwMode="auto">
          <a:xfrm flipV="1">
            <a:off x="5393964" y="4094905"/>
            <a:ext cx="1410284" cy="853860"/>
          </a:xfrm>
          <a:prstGeom prst="line">
            <a:avLst/>
          </a:prstGeom>
          <a:noFill/>
          <a:ln w="38100" cap="flat" cmpd="sng">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p>
        </p:txBody>
      </p:sp>
      <p:sp>
        <p:nvSpPr>
          <p:cNvPr id="9226" name="Line 10"/>
          <p:cNvSpPr>
            <a:spLocks noChangeShapeType="1"/>
          </p:cNvSpPr>
          <p:nvPr/>
        </p:nvSpPr>
        <p:spPr bwMode="auto">
          <a:xfrm flipV="1">
            <a:off x="5393964" y="3806873"/>
            <a:ext cx="2572555" cy="1656184"/>
          </a:xfrm>
          <a:prstGeom prst="line">
            <a:avLst/>
          </a:prstGeom>
          <a:noFill/>
          <a:ln w="38100" cap="flat" cmpd="sng">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fade">
                                      <p:cBhvr>
                                        <p:cTn id="12" dur="500"/>
                                        <p:tgtEl>
                                          <p:spTgt spid="9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fade">
                                      <p:cBhvr>
                                        <p:cTn id="17" dur="500"/>
                                        <p:tgtEl>
                                          <p:spTgt spid="92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fade">
                                      <p:cBhvr>
                                        <p:cTn id="22" dur="500"/>
                                        <p:tgtEl>
                                          <p:spTgt spid="92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25"/>
                                        </p:tgtEl>
                                        <p:attrNameLst>
                                          <p:attrName>style.visibility</p:attrName>
                                        </p:attrNameLst>
                                      </p:cBhvr>
                                      <p:to>
                                        <p:strVal val="visible"/>
                                      </p:to>
                                    </p:set>
                                    <p:animEffect transition="in" filter="fade">
                                      <p:cBhvr>
                                        <p:cTn id="27" dur="500"/>
                                        <p:tgtEl>
                                          <p:spTgt spid="92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24"/>
                                        </p:tgtEl>
                                        <p:attrNameLst>
                                          <p:attrName>style.visibility</p:attrName>
                                        </p:attrNameLst>
                                      </p:cBhvr>
                                      <p:to>
                                        <p:strVal val="visible"/>
                                      </p:to>
                                    </p:set>
                                    <p:animEffect transition="in" filter="fade">
                                      <p:cBhvr>
                                        <p:cTn id="32" dur="500"/>
                                        <p:tgtEl>
                                          <p:spTgt spid="92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26"/>
                                        </p:tgtEl>
                                        <p:attrNameLst>
                                          <p:attrName>style.visibility</p:attrName>
                                        </p:attrNameLst>
                                      </p:cBhvr>
                                      <p:to>
                                        <p:strVal val="visible"/>
                                      </p:to>
                                    </p:set>
                                    <p:animEffect transition="in" filter="fade">
                                      <p:cBhvr>
                                        <p:cTn id="37" dur="500"/>
                                        <p:tgtEl>
                                          <p:spTgt spid="92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223"/>
                                        </p:tgtEl>
                                        <p:attrNameLst>
                                          <p:attrName>style.visibility</p:attrName>
                                        </p:attrNameLst>
                                      </p:cBhvr>
                                      <p:to>
                                        <p:strVal val="visible"/>
                                      </p:to>
                                    </p:set>
                                    <p:animEffect transition="in" filter="fade">
                                      <p:cBhvr>
                                        <p:cTn id="42"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P spid="9222" grpId="0" animBg="1"/>
      <p:bldP spid="9223" grpId="0" animBg="1"/>
      <p:bldP spid="9224" grpId="0" animBg="1"/>
      <p:bldP spid="9225" grpId="0" animBg="1"/>
      <p:bldP spid="92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标题 1"/>
          <p:cNvSpPr>
            <a:spLocks noGrp="1" noChangeArrowheads="1"/>
          </p:cNvSpPr>
          <p:nvPr>
            <p:ph type="title" idx="429496729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a:ea typeface="宋体" pitchFamily="2" charset="-122"/>
              </a:rPr>
              <a:t>数学模型与数学思维</a:t>
            </a:r>
          </a:p>
        </p:txBody>
      </p:sp>
      <p:sp>
        <p:nvSpPr>
          <p:cNvPr id="10244" name="Rectangle 4"/>
          <p:cNvSpPr>
            <a:spLocks noChangeArrowheads="1"/>
          </p:cNvSpPr>
          <p:nvPr/>
        </p:nvSpPr>
        <p:spPr bwMode="auto">
          <a:xfrm>
            <a:off x="3995936" y="4725144"/>
            <a:ext cx="1135063" cy="609600"/>
          </a:xfrm>
          <a:prstGeom prst="rect">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ea typeface="宋体" pitchFamily="2" charset="-122"/>
              </a:rPr>
              <a:t>数学模型</a:t>
            </a:r>
          </a:p>
        </p:txBody>
      </p:sp>
      <p:sp>
        <p:nvSpPr>
          <p:cNvPr id="10245" name="AutoShape 5"/>
          <p:cNvSpPr>
            <a:spLocks noChangeArrowheads="1"/>
          </p:cNvSpPr>
          <p:nvPr/>
        </p:nvSpPr>
        <p:spPr bwMode="auto">
          <a:xfrm>
            <a:off x="943174" y="4410819"/>
            <a:ext cx="1662112" cy="1079500"/>
          </a:xfrm>
          <a:prstGeom prst="flowChartPunchedTape">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ea typeface="宋体" pitchFamily="2" charset="-122"/>
              </a:rPr>
              <a:t>数学概念</a:t>
            </a:r>
            <a:endParaRPr lang="zh-CN" altLang="en-US" dirty="0"/>
          </a:p>
        </p:txBody>
      </p:sp>
      <p:sp>
        <p:nvSpPr>
          <p:cNvPr id="10246" name="AutoShape 6"/>
          <p:cNvSpPr>
            <a:spLocks noChangeArrowheads="1"/>
          </p:cNvSpPr>
          <p:nvPr/>
        </p:nvSpPr>
        <p:spPr bwMode="auto">
          <a:xfrm>
            <a:off x="6508949" y="4410819"/>
            <a:ext cx="1660525" cy="1079500"/>
          </a:xfrm>
          <a:prstGeom prst="flowChartPunchedTape">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ea typeface="宋体" pitchFamily="2" charset="-122"/>
              </a:rPr>
              <a:t>数学理论</a:t>
            </a:r>
            <a:endParaRPr lang="zh-CN" altLang="en-US" dirty="0"/>
          </a:p>
        </p:txBody>
      </p:sp>
      <p:sp>
        <p:nvSpPr>
          <p:cNvPr id="10247" name="AutoShape 7"/>
          <p:cNvSpPr>
            <a:spLocks noChangeArrowheads="1"/>
          </p:cNvSpPr>
          <p:nvPr/>
        </p:nvSpPr>
        <p:spPr bwMode="auto">
          <a:xfrm rot="19080000" flipH="1">
            <a:off x="1982986" y="3420219"/>
            <a:ext cx="1344613" cy="631825"/>
          </a:xfrm>
          <a:prstGeom prst="leftRightArrow">
            <a:avLst>
              <a:gd name="adj1" fmla="val 50000"/>
              <a:gd name="adj2" fmla="val 42563"/>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b="0">
                <a:ea typeface="宋体" pitchFamily="2" charset="-122"/>
              </a:rPr>
              <a:t>抽象</a:t>
            </a:r>
          </a:p>
        </p:txBody>
      </p:sp>
      <p:sp>
        <p:nvSpPr>
          <p:cNvPr id="10248" name="AutoShape 8"/>
          <p:cNvSpPr>
            <a:spLocks noChangeArrowheads="1"/>
          </p:cNvSpPr>
          <p:nvPr/>
        </p:nvSpPr>
        <p:spPr bwMode="auto">
          <a:xfrm>
            <a:off x="3143449" y="1842244"/>
            <a:ext cx="2897187" cy="1263650"/>
          </a:xfrm>
          <a:prstGeom prst="horizontalScroll">
            <a:avLst>
              <a:gd name="adj" fmla="val 12500"/>
            </a:avLst>
          </a:prstGeom>
          <a:solidFill>
            <a:schemeClr val="accent1"/>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ea typeface="宋体" pitchFamily="2" charset="-122"/>
              </a:rPr>
              <a:t>自然现象及对象</a:t>
            </a:r>
            <a:endParaRPr lang="zh-CN" altLang="en-US" dirty="0"/>
          </a:p>
        </p:txBody>
      </p:sp>
      <p:sp>
        <p:nvSpPr>
          <p:cNvPr id="10249" name="AutoShape 9"/>
          <p:cNvSpPr>
            <a:spLocks noChangeArrowheads="1"/>
          </p:cNvSpPr>
          <p:nvPr/>
        </p:nvSpPr>
        <p:spPr bwMode="auto">
          <a:xfrm rot="16260000" flipH="1">
            <a:off x="3899098" y="3504357"/>
            <a:ext cx="1344613" cy="630238"/>
          </a:xfrm>
          <a:prstGeom prst="leftRightArrow">
            <a:avLst>
              <a:gd name="adj1" fmla="val 50000"/>
              <a:gd name="adj2" fmla="val 42670"/>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b="0">
                <a:ea typeface="宋体" pitchFamily="2" charset="-122"/>
              </a:rPr>
              <a:t>建模</a:t>
            </a:r>
          </a:p>
        </p:txBody>
      </p:sp>
      <p:sp>
        <p:nvSpPr>
          <p:cNvPr id="10250" name="AutoShape 10"/>
          <p:cNvSpPr>
            <a:spLocks noChangeArrowheads="1"/>
          </p:cNvSpPr>
          <p:nvPr/>
        </p:nvSpPr>
        <p:spPr bwMode="auto">
          <a:xfrm rot="2280000" flipH="1">
            <a:off x="5929511" y="3377357"/>
            <a:ext cx="1344613" cy="630237"/>
          </a:xfrm>
          <a:prstGeom prst="leftRightArrow">
            <a:avLst>
              <a:gd name="adj1" fmla="val 50000"/>
              <a:gd name="adj2" fmla="val 42670"/>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b="0">
                <a:ea typeface="宋体" pitchFamily="2" charset="-122"/>
              </a:rPr>
              <a:t>应用</a:t>
            </a:r>
          </a:p>
        </p:txBody>
      </p:sp>
      <p:sp>
        <p:nvSpPr>
          <p:cNvPr id="10251" name="AutoShape 11"/>
          <p:cNvSpPr>
            <a:spLocks noChangeArrowheads="1"/>
          </p:cNvSpPr>
          <p:nvPr/>
        </p:nvSpPr>
        <p:spPr bwMode="auto">
          <a:xfrm flipH="1">
            <a:off x="2621161" y="4725144"/>
            <a:ext cx="1344613" cy="631825"/>
          </a:xfrm>
          <a:prstGeom prst="leftRightArrow">
            <a:avLst>
              <a:gd name="adj1" fmla="val 50000"/>
              <a:gd name="adj2" fmla="val 42563"/>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b="0">
                <a:ea typeface="宋体" pitchFamily="2" charset="-122"/>
              </a:rPr>
              <a:t>概念关联</a:t>
            </a:r>
            <a:endParaRPr lang="zh-CN" altLang="en-US">
              <a:ea typeface="宋体" pitchFamily="2" charset="-122"/>
            </a:endParaRPr>
          </a:p>
        </p:txBody>
      </p:sp>
      <p:sp>
        <p:nvSpPr>
          <p:cNvPr id="10252" name="AutoShape 12"/>
          <p:cNvSpPr>
            <a:spLocks noChangeArrowheads="1"/>
          </p:cNvSpPr>
          <p:nvPr/>
        </p:nvSpPr>
        <p:spPr bwMode="auto">
          <a:xfrm flipH="1">
            <a:off x="5148461" y="4737844"/>
            <a:ext cx="1343025" cy="631825"/>
          </a:xfrm>
          <a:prstGeom prst="leftRightArrow">
            <a:avLst>
              <a:gd name="adj1" fmla="val 50000"/>
              <a:gd name="adj2" fmla="val 42513"/>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b="0">
                <a:ea typeface="宋体" pitchFamily="2" charset="-122"/>
              </a:rPr>
              <a:t>结构规律</a:t>
            </a:r>
            <a:endParaRPr lang="zh-CN" altLang="en-US">
              <a:ea typeface="宋体"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8"/>
                                        </p:tgtEl>
                                        <p:attrNameLst>
                                          <p:attrName>style.visibility</p:attrName>
                                        </p:attrNameLst>
                                      </p:cBhvr>
                                      <p:to>
                                        <p:strVal val="visible"/>
                                      </p:to>
                                    </p:set>
                                    <p:animEffect transition="in" filter="fade">
                                      <p:cBhvr>
                                        <p:cTn id="12" dur="500"/>
                                        <p:tgtEl>
                                          <p:spTgt spid="102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fade">
                                      <p:cBhvr>
                                        <p:cTn id="17" dur="500"/>
                                        <p:tgtEl>
                                          <p:spTgt spid="102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fade">
                                      <p:cBhvr>
                                        <p:cTn id="22" dur="500"/>
                                        <p:tgtEl>
                                          <p:spTgt spid="102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51"/>
                                        </p:tgtEl>
                                        <p:attrNameLst>
                                          <p:attrName>style.visibility</p:attrName>
                                        </p:attrNameLst>
                                      </p:cBhvr>
                                      <p:to>
                                        <p:strVal val="visible"/>
                                      </p:to>
                                    </p:set>
                                    <p:animEffect transition="in" filter="fade">
                                      <p:cBhvr>
                                        <p:cTn id="27" dur="500"/>
                                        <p:tgtEl>
                                          <p:spTgt spid="102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4"/>
                                        </p:tgtEl>
                                        <p:attrNameLst>
                                          <p:attrName>style.visibility</p:attrName>
                                        </p:attrNameLst>
                                      </p:cBhvr>
                                      <p:to>
                                        <p:strVal val="visible"/>
                                      </p:to>
                                    </p:set>
                                    <p:animEffect transition="in" filter="fade">
                                      <p:cBhvr>
                                        <p:cTn id="32" dur="500"/>
                                        <p:tgtEl>
                                          <p:spTgt spid="102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52"/>
                                        </p:tgtEl>
                                        <p:attrNameLst>
                                          <p:attrName>style.visibility</p:attrName>
                                        </p:attrNameLst>
                                      </p:cBhvr>
                                      <p:to>
                                        <p:strVal val="visible"/>
                                      </p:to>
                                    </p:set>
                                    <p:animEffect transition="in" filter="fade">
                                      <p:cBhvr>
                                        <p:cTn id="37" dur="500"/>
                                        <p:tgtEl>
                                          <p:spTgt spid="1025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246"/>
                                        </p:tgtEl>
                                        <p:attrNameLst>
                                          <p:attrName>style.visibility</p:attrName>
                                        </p:attrNameLst>
                                      </p:cBhvr>
                                      <p:to>
                                        <p:strVal val="visible"/>
                                      </p:to>
                                    </p:set>
                                    <p:anim calcmode="lin" valueType="num">
                                      <p:cBhvr additive="base">
                                        <p:cTn id="42" dur="500" fill="hold"/>
                                        <p:tgtEl>
                                          <p:spTgt spid="10246"/>
                                        </p:tgtEl>
                                        <p:attrNameLst>
                                          <p:attrName>ppt_x</p:attrName>
                                        </p:attrNameLst>
                                      </p:cBhvr>
                                      <p:tavLst>
                                        <p:tav tm="0">
                                          <p:val>
                                            <p:strVal val="#ppt_x"/>
                                          </p:val>
                                        </p:tav>
                                        <p:tav tm="100000">
                                          <p:val>
                                            <p:strVal val="#ppt_x"/>
                                          </p:val>
                                        </p:tav>
                                      </p:tavLst>
                                    </p:anim>
                                    <p:anim calcmode="lin" valueType="num">
                                      <p:cBhvr additive="base">
                                        <p:cTn id="43"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249"/>
                                        </p:tgtEl>
                                        <p:attrNameLst>
                                          <p:attrName>style.visibility</p:attrName>
                                        </p:attrNameLst>
                                      </p:cBhvr>
                                      <p:to>
                                        <p:strVal val="visible"/>
                                      </p:to>
                                    </p:set>
                                    <p:animEffect transition="in" filter="fade">
                                      <p:cBhvr>
                                        <p:cTn id="48" dur="500"/>
                                        <p:tgtEl>
                                          <p:spTgt spid="1024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250"/>
                                        </p:tgtEl>
                                        <p:attrNameLst>
                                          <p:attrName>style.visibility</p:attrName>
                                        </p:attrNameLst>
                                      </p:cBhvr>
                                      <p:to>
                                        <p:strVal val="visible"/>
                                      </p:to>
                                    </p:set>
                                    <p:animEffect transition="in" filter="fade">
                                      <p:cBhvr>
                                        <p:cTn id="53"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10246" grpId="0" animBg="1"/>
      <p:bldP spid="10247" grpId="0" animBg="1"/>
      <p:bldP spid="10248" grpId="0" animBg="1"/>
      <p:bldP spid="10249" grpId="0" animBg="1"/>
      <p:bldP spid="10250" grpId="0" animBg="1"/>
      <p:bldP spid="10251" grpId="0" animBg="1"/>
      <p:bldP spid="102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标题 1"/>
          <p:cNvSpPr>
            <a:spLocks noGrp="1" noChangeArrowheads="1"/>
          </p:cNvSpPr>
          <p:nvPr>
            <p:ph type="title" idx="429496729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a:ea typeface="宋体" pitchFamily="2" charset="-122"/>
              </a:rPr>
              <a:t>计算模型与计算思维</a:t>
            </a:r>
          </a:p>
        </p:txBody>
      </p:sp>
      <p:sp>
        <p:nvSpPr>
          <p:cNvPr id="11268" name="Rectangle 4"/>
          <p:cNvSpPr>
            <a:spLocks noChangeArrowheads="1"/>
          </p:cNvSpPr>
          <p:nvPr/>
        </p:nvSpPr>
        <p:spPr bwMode="auto">
          <a:xfrm>
            <a:off x="4003203" y="4751437"/>
            <a:ext cx="1135063" cy="609600"/>
          </a:xfrm>
          <a:prstGeom prst="rect">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ea typeface="宋体" pitchFamily="2" charset="-122"/>
              </a:rPr>
              <a:t>计算模型</a:t>
            </a:r>
          </a:p>
        </p:txBody>
      </p:sp>
      <p:sp>
        <p:nvSpPr>
          <p:cNvPr id="11269" name="AutoShape 5"/>
          <p:cNvSpPr>
            <a:spLocks noChangeArrowheads="1"/>
          </p:cNvSpPr>
          <p:nvPr/>
        </p:nvSpPr>
        <p:spPr bwMode="auto">
          <a:xfrm>
            <a:off x="950441" y="4437112"/>
            <a:ext cx="1662112" cy="1079500"/>
          </a:xfrm>
          <a:prstGeom prst="flowChartPunchedTape">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ea typeface="宋体" pitchFamily="2" charset="-122"/>
              </a:rPr>
              <a:t>计算概念</a:t>
            </a:r>
            <a:endParaRPr lang="zh-CN" altLang="en-US"/>
          </a:p>
        </p:txBody>
      </p:sp>
      <p:sp>
        <p:nvSpPr>
          <p:cNvPr id="11270" name="AutoShape 6"/>
          <p:cNvSpPr>
            <a:spLocks noChangeArrowheads="1"/>
          </p:cNvSpPr>
          <p:nvPr/>
        </p:nvSpPr>
        <p:spPr bwMode="auto">
          <a:xfrm>
            <a:off x="6516216" y="4437112"/>
            <a:ext cx="1660525" cy="1079500"/>
          </a:xfrm>
          <a:prstGeom prst="flowChartPunchedTape">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ea typeface="宋体" pitchFamily="2" charset="-122"/>
              </a:rPr>
              <a:t>计算机科学理论</a:t>
            </a:r>
            <a:endParaRPr lang="zh-CN" altLang="en-US" dirty="0"/>
          </a:p>
        </p:txBody>
      </p:sp>
      <p:sp>
        <p:nvSpPr>
          <p:cNvPr id="11271" name="AutoShape 7"/>
          <p:cNvSpPr>
            <a:spLocks noChangeArrowheads="1"/>
          </p:cNvSpPr>
          <p:nvPr/>
        </p:nvSpPr>
        <p:spPr bwMode="auto">
          <a:xfrm rot="19080000" flipH="1">
            <a:off x="1990253" y="3446512"/>
            <a:ext cx="1344613" cy="631825"/>
          </a:xfrm>
          <a:prstGeom prst="leftRightArrow">
            <a:avLst>
              <a:gd name="adj1" fmla="val 50000"/>
              <a:gd name="adj2" fmla="val 42563"/>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b="0">
                <a:ea typeface="宋体" pitchFamily="2" charset="-122"/>
              </a:rPr>
              <a:t>抽象</a:t>
            </a:r>
          </a:p>
        </p:txBody>
      </p:sp>
      <p:sp>
        <p:nvSpPr>
          <p:cNvPr id="11272" name="AutoShape 8"/>
          <p:cNvSpPr>
            <a:spLocks noChangeArrowheads="1"/>
          </p:cNvSpPr>
          <p:nvPr/>
        </p:nvSpPr>
        <p:spPr bwMode="auto">
          <a:xfrm>
            <a:off x="3150716" y="1868537"/>
            <a:ext cx="2897187" cy="1263650"/>
          </a:xfrm>
          <a:prstGeom prst="horizontalScroll">
            <a:avLst>
              <a:gd name="adj" fmla="val 12500"/>
            </a:avLst>
          </a:prstGeom>
          <a:solidFill>
            <a:schemeClr val="accent1"/>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ea typeface="宋体" pitchFamily="2" charset="-122"/>
              </a:rPr>
              <a:t>自然的及人工的</a:t>
            </a:r>
          </a:p>
          <a:p>
            <a:pPr algn="ctr"/>
            <a:r>
              <a:rPr lang="zh-CN" altLang="en-US" dirty="0">
                <a:ea typeface="宋体" pitchFamily="2" charset="-122"/>
              </a:rPr>
              <a:t>信息处理</a:t>
            </a:r>
            <a:endParaRPr lang="zh-CN" altLang="en-US" dirty="0"/>
          </a:p>
        </p:txBody>
      </p:sp>
      <p:sp>
        <p:nvSpPr>
          <p:cNvPr id="11273" name="AutoShape 9"/>
          <p:cNvSpPr>
            <a:spLocks noChangeArrowheads="1"/>
          </p:cNvSpPr>
          <p:nvPr/>
        </p:nvSpPr>
        <p:spPr bwMode="auto">
          <a:xfrm rot="16260000" flipH="1">
            <a:off x="3906365" y="3530650"/>
            <a:ext cx="1344613" cy="630238"/>
          </a:xfrm>
          <a:prstGeom prst="leftRightArrow">
            <a:avLst>
              <a:gd name="adj1" fmla="val 50000"/>
              <a:gd name="adj2" fmla="val 42670"/>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b="0">
                <a:ea typeface="宋体" pitchFamily="2" charset="-122"/>
              </a:rPr>
              <a:t>建模</a:t>
            </a:r>
            <a:endParaRPr lang="zh-CN" altLang="en-US">
              <a:ea typeface="宋体" pitchFamily="2" charset="-122"/>
            </a:endParaRPr>
          </a:p>
        </p:txBody>
      </p:sp>
      <p:sp>
        <p:nvSpPr>
          <p:cNvPr id="11274" name="AutoShape 10"/>
          <p:cNvSpPr>
            <a:spLocks noChangeArrowheads="1"/>
          </p:cNvSpPr>
          <p:nvPr/>
        </p:nvSpPr>
        <p:spPr bwMode="auto">
          <a:xfrm rot="2280000" flipH="1">
            <a:off x="5936778" y="3403650"/>
            <a:ext cx="1344613" cy="630237"/>
          </a:xfrm>
          <a:prstGeom prst="leftRightArrow">
            <a:avLst>
              <a:gd name="adj1" fmla="val 50000"/>
              <a:gd name="adj2" fmla="val 42670"/>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b="0" dirty="0">
                <a:ea typeface="宋体" pitchFamily="2" charset="-122"/>
              </a:rPr>
              <a:t>应用</a:t>
            </a:r>
            <a:endParaRPr lang="zh-CN" altLang="en-US" dirty="0">
              <a:ea typeface="宋体" pitchFamily="2" charset="-122"/>
            </a:endParaRPr>
          </a:p>
        </p:txBody>
      </p:sp>
      <p:sp>
        <p:nvSpPr>
          <p:cNvPr id="11275" name="AutoShape 11"/>
          <p:cNvSpPr>
            <a:spLocks noChangeArrowheads="1"/>
          </p:cNvSpPr>
          <p:nvPr/>
        </p:nvSpPr>
        <p:spPr bwMode="auto">
          <a:xfrm flipH="1">
            <a:off x="2628428" y="4751437"/>
            <a:ext cx="1344613" cy="631825"/>
          </a:xfrm>
          <a:prstGeom prst="leftRightArrow">
            <a:avLst>
              <a:gd name="adj1" fmla="val 50000"/>
              <a:gd name="adj2" fmla="val 42563"/>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b="0">
                <a:ea typeface="宋体" pitchFamily="2" charset="-122"/>
              </a:rPr>
              <a:t>概念关联</a:t>
            </a:r>
            <a:endParaRPr lang="zh-CN" altLang="en-US">
              <a:ea typeface="宋体" pitchFamily="2" charset="-122"/>
            </a:endParaRPr>
          </a:p>
        </p:txBody>
      </p:sp>
      <p:sp>
        <p:nvSpPr>
          <p:cNvPr id="11276" name="AutoShape 12"/>
          <p:cNvSpPr>
            <a:spLocks noChangeArrowheads="1"/>
          </p:cNvSpPr>
          <p:nvPr/>
        </p:nvSpPr>
        <p:spPr bwMode="auto">
          <a:xfrm flipH="1">
            <a:off x="5155728" y="4764137"/>
            <a:ext cx="1343025" cy="631825"/>
          </a:xfrm>
          <a:prstGeom prst="leftRightArrow">
            <a:avLst>
              <a:gd name="adj1" fmla="val 50000"/>
              <a:gd name="adj2" fmla="val 42513"/>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b="0" dirty="0">
                <a:ea typeface="宋体" pitchFamily="2" charset="-122"/>
              </a:rPr>
              <a:t>结构规律</a:t>
            </a:r>
            <a:endParaRPr lang="zh-CN" altLang="en-US" dirty="0">
              <a:ea typeface="宋体"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2"/>
                                        </p:tgtEl>
                                        <p:attrNameLst>
                                          <p:attrName>style.visibility</p:attrName>
                                        </p:attrNameLst>
                                      </p:cBhvr>
                                      <p:to>
                                        <p:strVal val="visible"/>
                                      </p:to>
                                    </p:set>
                                    <p:animEffect transition="in" filter="fade">
                                      <p:cBhvr>
                                        <p:cTn id="12" dur="500"/>
                                        <p:tgtEl>
                                          <p:spTgt spid="112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fade">
                                      <p:cBhvr>
                                        <p:cTn id="17" dur="500"/>
                                        <p:tgtEl>
                                          <p:spTgt spid="112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9"/>
                                        </p:tgtEl>
                                        <p:attrNameLst>
                                          <p:attrName>style.visibility</p:attrName>
                                        </p:attrNameLst>
                                      </p:cBhvr>
                                      <p:to>
                                        <p:strVal val="visible"/>
                                      </p:to>
                                    </p:set>
                                    <p:animEffect transition="in" filter="fade">
                                      <p:cBhvr>
                                        <p:cTn id="22" dur="500"/>
                                        <p:tgtEl>
                                          <p:spTgt spid="112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75"/>
                                        </p:tgtEl>
                                        <p:attrNameLst>
                                          <p:attrName>style.visibility</p:attrName>
                                        </p:attrNameLst>
                                      </p:cBhvr>
                                      <p:to>
                                        <p:strVal val="visible"/>
                                      </p:to>
                                    </p:set>
                                    <p:animEffect transition="in" filter="fade">
                                      <p:cBhvr>
                                        <p:cTn id="27" dur="500"/>
                                        <p:tgtEl>
                                          <p:spTgt spid="1127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8"/>
                                        </p:tgtEl>
                                        <p:attrNameLst>
                                          <p:attrName>style.visibility</p:attrName>
                                        </p:attrNameLst>
                                      </p:cBhvr>
                                      <p:to>
                                        <p:strVal val="visible"/>
                                      </p:to>
                                    </p:set>
                                    <p:animEffect transition="in" filter="fade">
                                      <p:cBhvr>
                                        <p:cTn id="32" dur="500"/>
                                        <p:tgtEl>
                                          <p:spTgt spid="1126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76"/>
                                        </p:tgtEl>
                                        <p:attrNameLst>
                                          <p:attrName>style.visibility</p:attrName>
                                        </p:attrNameLst>
                                      </p:cBhvr>
                                      <p:to>
                                        <p:strVal val="visible"/>
                                      </p:to>
                                    </p:set>
                                    <p:animEffect transition="in" filter="fade">
                                      <p:cBhvr>
                                        <p:cTn id="37" dur="500"/>
                                        <p:tgtEl>
                                          <p:spTgt spid="1127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70"/>
                                        </p:tgtEl>
                                        <p:attrNameLst>
                                          <p:attrName>style.visibility</p:attrName>
                                        </p:attrNameLst>
                                      </p:cBhvr>
                                      <p:to>
                                        <p:strVal val="visible"/>
                                      </p:to>
                                    </p:set>
                                    <p:animEffect transition="in" filter="fade">
                                      <p:cBhvr>
                                        <p:cTn id="42" dur="500"/>
                                        <p:tgtEl>
                                          <p:spTgt spid="1127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273"/>
                                        </p:tgtEl>
                                        <p:attrNameLst>
                                          <p:attrName>style.visibility</p:attrName>
                                        </p:attrNameLst>
                                      </p:cBhvr>
                                      <p:to>
                                        <p:strVal val="visible"/>
                                      </p:to>
                                    </p:set>
                                    <p:animEffect transition="in" filter="fade">
                                      <p:cBhvr>
                                        <p:cTn id="47" dur="500"/>
                                        <p:tgtEl>
                                          <p:spTgt spid="1127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274"/>
                                        </p:tgtEl>
                                        <p:attrNameLst>
                                          <p:attrName>style.visibility</p:attrName>
                                        </p:attrNameLst>
                                      </p:cBhvr>
                                      <p:to>
                                        <p:strVal val="visible"/>
                                      </p:to>
                                    </p:set>
                                    <p:animEffect transition="in" filter="fade">
                                      <p:cBhvr>
                                        <p:cTn id="52"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nimBg="1"/>
      <p:bldP spid="11270" grpId="0" animBg="1"/>
      <p:bldP spid="11271" grpId="0" animBg="1"/>
      <p:bldP spid="11272" grpId="0" animBg="1"/>
      <p:bldP spid="11273" grpId="0" animBg="1"/>
      <p:bldP spid="11274" grpId="0" animBg="1"/>
      <p:bldP spid="11275" grpId="0" animBg="1"/>
      <p:bldP spid="112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标题 1"/>
          <p:cNvSpPr>
            <a:spLocks noGrp="1" noChangeArrowheads="1"/>
          </p:cNvSpPr>
          <p:nvPr>
            <p:ph type="title" idx="4294967295"/>
          </p:nvPr>
        </p:nvSpPr>
        <p:spPr>
          <a:xfrm>
            <a:off x="71438" y="211138"/>
            <a:ext cx="7170737" cy="492125"/>
          </a:xfrm>
          <a:ln/>
          <a:extLs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zh-CN" altLang="en-US" b="1" dirty="0" smtClean="0">
                <a:ea typeface="宋体" pitchFamily="2" charset="-122"/>
              </a:rPr>
              <a:t>从小处看计算</a:t>
            </a:r>
            <a:r>
              <a:rPr lang="zh-CN" altLang="en-US" b="1" dirty="0">
                <a:ea typeface="宋体" pitchFamily="2" charset="-122"/>
              </a:rPr>
              <a:t>思维</a:t>
            </a:r>
          </a:p>
        </p:txBody>
      </p:sp>
      <p:grpSp>
        <p:nvGrpSpPr>
          <p:cNvPr id="11" name="组合 10"/>
          <p:cNvGrpSpPr/>
          <p:nvPr/>
        </p:nvGrpSpPr>
        <p:grpSpPr>
          <a:xfrm>
            <a:off x="841329" y="1517961"/>
            <a:ext cx="3850027" cy="1209524"/>
            <a:chOff x="2043320" y="1817436"/>
            <a:chExt cx="4538100" cy="1456281"/>
          </a:xfrm>
        </p:grpSpPr>
        <p:sp>
          <p:nvSpPr>
            <p:cNvPr id="6" name="云形 5"/>
            <p:cNvSpPr/>
            <p:nvPr/>
          </p:nvSpPr>
          <p:spPr bwMode="auto">
            <a:xfrm>
              <a:off x="2043320" y="1817436"/>
              <a:ext cx="1467550" cy="1332193"/>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1" u="none" strike="noStrike" cap="none" normalizeH="0" baseline="0" dirty="0" smtClean="0">
                  <a:ln>
                    <a:noFill/>
                  </a:ln>
                  <a:solidFill>
                    <a:schemeClr val="tx1"/>
                  </a:solidFill>
                  <a:effectLst/>
                  <a:latin typeface="Times New Roman" pitchFamily="18" charset="0"/>
                  <a:cs typeface="Times New Roman" pitchFamily="18" charset="0"/>
                </a:rPr>
                <a:t>X</a:t>
              </a:r>
              <a:endParaRPr kumimoji="0" lang="zh-CN" altLang="en-US" sz="18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云形 6"/>
            <p:cNvSpPr/>
            <p:nvPr/>
          </p:nvSpPr>
          <p:spPr bwMode="auto">
            <a:xfrm>
              <a:off x="5204170" y="1817437"/>
              <a:ext cx="1377250" cy="145628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1" u="none" strike="noStrike" cap="none" normalizeH="0" baseline="0" dirty="0" smtClean="0">
                  <a:ln>
                    <a:noFill/>
                  </a:ln>
                  <a:solidFill>
                    <a:schemeClr val="tx1"/>
                  </a:solidFill>
                  <a:effectLst/>
                  <a:latin typeface="Times New Roman" pitchFamily="18" charset="0"/>
                  <a:cs typeface="Times New Roman" pitchFamily="18" charset="0"/>
                </a:rPr>
                <a:t>Y</a:t>
              </a:r>
              <a:endParaRPr kumimoji="0" lang="zh-CN" altLang="en-US" sz="18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右箭头 8"/>
            <p:cNvSpPr/>
            <p:nvPr/>
          </p:nvSpPr>
          <p:spPr bwMode="auto">
            <a:xfrm>
              <a:off x="3996250" y="2348060"/>
              <a:ext cx="857990" cy="13547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10" name="矩形 9"/>
            <p:cNvSpPr/>
            <p:nvPr/>
          </p:nvSpPr>
          <p:spPr>
            <a:xfrm>
              <a:off x="4294440" y="1978728"/>
              <a:ext cx="267414" cy="444680"/>
            </a:xfrm>
            <a:prstGeom prst="rect">
              <a:avLst/>
            </a:prstGeom>
          </p:spPr>
          <p:txBody>
            <a:bodyPr wrap="none">
              <a:spAutoFit/>
            </a:bodyPr>
            <a:lstStyle/>
            <a:p>
              <a:r>
                <a:rPr lang="en-US" altLang="zh-CN" b="0" i="1" dirty="0" smtClean="0">
                  <a:latin typeface="Times New Roman" pitchFamily="18" charset="0"/>
                  <a:ea typeface="宋体" pitchFamily="2" charset="-122"/>
                  <a:cs typeface="Times New Roman" pitchFamily="18" charset="0"/>
                </a:rPr>
                <a:t>f</a:t>
              </a:r>
              <a:endParaRPr lang="zh-CN" altLang="en-US" b="0" dirty="0"/>
            </a:p>
          </p:txBody>
        </p:sp>
      </p:grpSp>
      <p:grpSp>
        <p:nvGrpSpPr>
          <p:cNvPr id="17" name="组合 16"/>
          <p:cNvGrpSpPr/>
          <p:nvPr/>
        </p:nvGrpSpPr>
        <p:grpSpPr>
          <a:xfrm>
            <a:off x="4285161" y="4354505"/>
            <a:ext cx="3201409" cy="828162"/>
            <a:chOff x="3105177" y="3834098"/>
            <a:chExt cx="2646722" cy="828162"/>
          </a:xfrm>
        </p:grpSpPr>
        <p:sp>
          <p:nvSpPr>
            <p:cNvPr id="12" name="圆角矩形 11"/>
            <p:cNvSpPr/>
            <p:nvPr/>
          </p:nvSpPr>
          <p:spPr bwMode="auto">
            <a:xfrm>
              <a:off x="3827033" y="3860760"/>
              <a:ext cx="1191239" cy="8015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1" i="1" u="none" strike="noStrike" cap="none" normalizeH="0" baseline="0" dirty="0" smtClean="0">
                  <a:ln>
                    <a:noFill/>
                  </a:ln>
                  <a:solidFill>
                    <a:schemeClr val="tx1"/>
                  </a:solidFill>
                  <a:effectLst/>
                  <a:latin typeface="Times New Roman" pitchFamily="18" charset="0"/>
                  <a:cs typeface="Times New Roman" pitchFamily="18" charset="0"/>
                </a:rPr>
                <a:t>f</a:t>
              </a:r>
              <a:endParaRPr kumimoji="0" lang="zh-CN" altLang="en-US" sz="1800" b="1"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右箭头 12"/>
            <p:cNvSpPr/>
            <p:nvPr/>
          </p:nvSpPr>
          <p:spPr bwMode="auto">
            <a:xfrm>
              <a:off x="3105177" y="4190915"/>
              <a:ext cx="688590" cy="14119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ndParaRPr>
            </a:p>
          </p:txBody>
        </p:sp>
        <p:sp>
          <p:nvSpPr>
            <p:cNvPr id="14" name="右箭头 13"/>
            <p:cNvSpPr/>
            <p:nvPr/>
          </p:nvSpPr>
          <p:spPr bwMode="auto">
            <a:xfrm>
              <a:off x="5063309" y="4190915"/>
              <a:ext cx="688590" cy="14119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ndParaRPr>
            </a:p>
          </p:txBody>
        </p:sp>
        <p:sp>
          <p:nvSpPr>
            <p:cNvPr id="15" name="矩形 14"/>
            <p:cNvSpPr/>
            <p:nvPr/>
          </p:nvSpPr>
          <p:spPr>
            <a:xfrm>
              <a:off x="3123742" y="3860760"/>
              <a:ext cx="325730" cy="369332"/>
            </a:xfrm>
            <a:prstGeom prst="rect">
              <a:avLst/>
            </a:prstGeom>
          </p:spPr>
          <p:txBody>
            <a:bodyPr wrap="none">
              <a:spAutoFit/>
            </a:bodyPr>
            <a:lstStyle/>
            <a:p>
              <a:r>
                <a:rPr lang="en-US" altLang="zh-CN" b="0" i="1" dirty="0" smtClean="0">
                  <a:latin typeface="Times New Roman" pitchFamily="18" charset="0"/>
                  <a:ea typeface="宋体" pitchFamily="2" charset="-122"/>
                  <a:cs typeface="Times New Roman" pitchFamily="18" charset="0"/>
                </a:rPr>
                <a:t>X</a:t>
              </a:r>
              <a:endParaRPr lang="zh-CN" altLang="en-US" b="0" dirty="0"/>
            </a:p>
          </p:txBody>
        </p:sp>
        <p:sp>
          <p:nvSpPr>
            <p:cNvPr id="16" name="矩形 15"/>
            <p:cNvSpPr/>
            <p:nvPr/>
          </p:nvSpPr>
          <p:spPr>
            <a:xfrm>
              <a:off x="5426169" y="3834098"/>
              <a:ext cx="312906" cy="369332"/>
            </a:xfrm>
            <a:prstGeom prst="rect">
              <a:avLst/>
            </a:prstGeom>
          </p:spPr>
          <p:txBody>
            <a:bodyPr wrap="none">
              <a:spAutoFit/>
            </a:bodyPr>
            <a:lstStyle/>
            <a:p>
              <a:r>
                <a:rPr lang="en-US" altLang="zh-CN" b="0" i="1" dirty="0" smtClean="0">
                  <a:latin typeface="Times New Roman" pitchFamily="18" charset="0"/>
                  <a:ea typeface="宋体" pitchFamily="2" charset="-122"/>
                  <a:cs typeface="Times New Roman" pitchFamily="18" charset="0"/>
                </a:rPr>
                <a:t>Y</a:t>
              </a:r>
              <a:endParaRPr lang="zh-CN" altLang="en-US" b="0" dirty="0"/>
            </a:p>
          </p:txBody>
        </p:sp>
      </p:grpSp>
      <p:sp>
        <p:nvSpPr>
          <p:cNvPr id="18" name="矩形 17"/>
          <p:cNvSpPr/>
          <p:nvPr/>
        </p:nvSpPr>
        <p:spPr>
          <a:xfrm>
            <a:off x="697155" y="2844885"/>
            <a:ext cx="5057795" cy="707886"/>
          </a:xfrm>
          <a:prstGeom prst="rect">
            <a:avLst/>
          </a:prstGeom>
        </p:spPr>
        <p:txBody>
          <a:bodyPr wrap="none">
            <a:spAutoFit/>
          </a:bodyPr>
          <a:lstStyle/>
          <a:p>
            <a:r>
              <a:rPr lang="zh-CN" altLang="en-US" sz="2000" b="0" dirty="0" smtClean="0">
                <a:effectLst>
                  <a:outerShdw blurRad="38100" dist="38100" dir="2700000" algn="tl">
                    <a:srgbClr val="000000">
                      <a:alpha val="43137"/>
                    </a:srgbClr>
                  </a:outerShdw>
                </a:effectLst>
              </a:rPr>
              <a:t>数学函数观点：强调定义域（输入）和</a:t>
            </a:r>
            <a:endParaRPr lang="en-US" altLang="zh-CN" sz="2000" b="0" dirty="0" smtClean="0">
              <a:effectLst>
                <a:outerShdw blurRad="38100" dist="38100" dir="2700000" algn="tl">
                  <a:srgbClr val="000000">
                    <a:alpha val="43137"/>
                  </a:srgbClr>
                </a:outerShdw>
              </a:effectLst>
            </a:endParaRPr>
          </a:p>
          <a:p>
            <a:r>
              <a:rPr lang="zh-CN" altLang="en-US" sz="2000" b="0" dirty="0" smtClean="0">
                <a:effectLst>
                  <a:outerShdw blurRad="38100" dist="38100" dir="2700000" algn="tl">
                    <a:srgbClr val="000000">
                      <a:alpha val="43137"/>
                    </a:srgbClr>
                  </a:outerShdw>
                </a:effectLst>
              </a:rPr>
              <a:t>值域（输出）的具体形式，淡化对应本身。</a:t>
            </a:r>
            <a:endParaRPr lang="zh-CN" altLang="en-US" sz="2000" b="0" dirty="0">
              <a:effectLst>
                <a:outerShdw blurRad="38100" dist="38100" dir="2700000" algn="tl">
                  <a:srgbClr val="000000">
                    <a:alpha val="43137"/>
                  </a:srgbClr>
                </a:outerShdw>
              </a:effectLst>
            </a:endParaRPr>
          </a:p>
        </p:txBody>
      </p:sp>
      <p:sp>
        <p:nvSpPr>
          <p:cNvPr id="19" name="矩形 18"/>
          <p:cNvSpPr/>
          <p:nvPr/>
        </p:nvSpPr>
        <p:spPr>
          <a:xfrm>
            <a:off x="3131840" y="5365456"/>
            <a:ext cx="6340197" cy="707886"/>
          </a:xfrm>
          <a:prstGeom prst="rect">
            <a:avLst/>
          </a:prstGeom>
        </p:spPr>
        <p:txBody>
          <a:bodyPr wrap="none">
            <a:spAutoFit/>
          </a:bodyPr>
          <a:lstStyle/>
          <a:p>
            <a:r>
              <a:rPr lang="zh-CN" altLang="en-US" sz="2000" b="0" dirty="0" smtClean="0">
                <a:effectLst>
                  <a:outerShdw blurRad="38100" dist="38100" dir="2700000" algn="tl">
                    <a:srgbClr val="000000">
                      <a:alpha val="43137"/>
                    </a:srgbClr>
                  </a:outerShdw>
                </a:effectLst>
              </a:rPr>
              <a:t>算法（流程图）观点：强调如何将输入变换为输出，</a:t>
            </a:r>
            <a:endParaRPr lang="en-US" altLang="zh-CN" sz="2000" b="0" dirty="0" smtClean="0">
              <a:effectLst>
                <a:outerShdw blurRad="38100" dist="38100" dir="2700000" algn="tl">
                  <a:srgbClr val="000000">
                    <a:alpha val="43137"/>
                  </a:srgbClr>
                </a:outerShdw>
              </a:effectLst>
            </a:endParaRPr>
          </a:p>
          <a:p>
            <a:r>
              <a:rPr lang="zh-CN" altLang="en-US" sz="2000" b="0" dirty="0" smtClean="0">
                <a:effectLst>
                  <a:outerShdw blurRad="38100" dist="38100" dir="2700000" algn="tl">
                    <a:srgbClr val="000000">
                      <a:alpha val="43137"/>
                    </a:srgbClr>
                  </a:outerShdw>
                </a:effectLst>
              </a:rPr>
              <a:t>淡化对输入输出自身的</a:t>
            </a:r>
            <a:r>
              <a:rPr lang="zh-CN" altLang="en-US" sz="2000" b="0" dirty="0">
                <a:effectLst>
                  <a:outerShdw blurRad="38100" dist="38100" dir="2700000" algn="tl">
                    <a:srgbClr val="000000">
                      <a:alpha val="43137"/>
                    </a:srgbClr>
                  </a:outerShdw>
                </a:effectLst>
              </a:rPr>
              <a:t>描述</a:t>
            </a:r>
            <a:r>
              <a:rPr lang="zh-CN" altLang="en-US" sz="2000" b="0" dirty="0" smtClean="0">
                <a:effectLst>
                  <a:outerShdw blurRad="38100" dist="38100" dir="2700000" algn="tl">
                    <a:srgbClr val="000000">
                      <a:alpha val="43137"/>
                    </a:srgbClr>
                  </a:outerShdw>
                </a:effectLst>
              </a:rPr>
              <a:t>（由数据结构来处理！）。</a:t>
            </a:r>
            <a:endParaRPr lang="zh-CN" altLang="en-US" sz="20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1029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25539"/>
            <a:ext cx="8229600" cy="2375469"/>
          </a:xfrm>
        </p:spPr>
        <p:txBody>
          <a:bodyPr/>
          <a:lstStyle/>
          <a:p>
            <a:r>
              <a:rPr lang="zh-CN" altLang="en-US" dirty="0" smtClean="0"/>
              <a:t>如何防止非正常用户破解密码？</a:t>
            </a:r>
            <a:endParaRPr lang="en-US" altLang="zh-CN" dirty="0" smtClean="0"/>
          </a:p>
          <a:p>
            <a:r>
              <a:rPr lang="zh-CN" altLang="en-US" dirty="0" smtClean="0"/>
              <a:t>常规的</a:t>
            </a:r>
            <a:r>
              <a:rPr lang="zh-CN" altLang="en-US" dirty="0"/>
              <a:t>解决</a:t>
            </a:r>
            <a:r>
              <a:rPr lang="zh-CN" altLang="en-US" dirty="0" smtClean="0"/>
              <a:t>方法：使用复杂的密码、限制密码输入次数、限制输入的时间</a:t>
            </a:r>
            <a:r>
              <a:rPr lang="en-US" altLang="zh-CN" dirty="0" smtClean="0"/>
              <a:t>…</a:t>
            </a:r>
          </a:p>
          <a:p>
            <a:r>
              <a:rPr lang="zh-CN" altLang="en-US" dirty="0" smtClean="0"/>
              <a:t>关键：防止非法用户利用计算机快速尝试不同的密码。</a:t>
            </a:r>
            <a:endParaRPr lang="en-US" altLang="zh-CN" dirty="0" smtClean="0"/>
          </a:p>
          <a:p>
            <a:r>
              <a:rPr lang="zh-CN" altLang="en-US" dirty="0" smtClean="0"/>
              <a:t>计算思维的解决方法：只有人能做好但计算机做不好的。</a:t>
            </a:r>
            <a:endParaRPr lang="zh-CN" altLang="en-US"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标题 1"/>
          <p:cNvSpPr>
            <a:spLocks noGrp="1" noChangeArrowheads="1"/>
          </p:cNvSpPr>
          <p:nvPr>
            <p:ph type="title" idx="4294967295"/>
          </p:nvPr>
        </p:nvSpPr>
        <p:spPr>
          <a:xfrm>
            <a:off x="71438" y="211138"/>
            <a:ext cx="7170737" cy="492125"/>
          </a:xfrm>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smtClean="0">
                <a:ea typeface="宋体" pitchFamily="2" charset="-122"/>
              </a:rPr>
              <a:t>日常应用</a:t>
            </a:r>
            <a:r>
              <a:rPr lang="zh-CN" altLang="en-US" b="1" dirty="0" smtClean="0">
                <a:ea typeface="宋体" pitchFamily="2" charset="-122"/>
              </a:rPr>
              <a:t>中</a:t>
            </a:r>
            <a:r>
              <a:rPr lang="zh-CN" altLang="en-US" b="1" dirty="0">
                <a:ea typeface="宋体" pitchFamily="2" charset="-122"/>
              </a:rPr>
              <a:t>的计算思维</a:t>
            </a:r>
          </a:p>
        </p:txBody>
      </p:sp>
      <p:graphicFrame>
        <p:nvGraphicFramePr>
          <p:cNvPr id="6" name="Object 5"/>
          <p:cNvGraphicFramePr>
            <a:graphicFrameLocks/>
          </p:cNvGraphicFramePr>
          <p:nvPr>
            <p:extLst>
              <p:ext uri="{D42A27DB-BD31-4B8C-83A1-F6EECF244321}">
                <p14:modId xmlns:p14="http://schemas.microsoft.com/office/powerpoint/2010/main" val="3100401059"/>
              </p:ext>
            </p:extLst>
          </p:nvPr>
        </p:nvGraphicFramePr>
        <p:xfrm>
          <a:off x="539552" y="4077072"/>
          <a:ext cx="2304256" cy="2058658"/>
        </p:xfrm>
        <a:graphic>
          <a:graphicData uri="http://schemas.openxmlformats.org/presentationml/2006/ole">
            <mc:AlternateContent xmlns:mc="http://schemas.openxmlformats.org/markup-compatibility/2006">
              <mc:Choice xmlns:v="urn:schemas-microsoft-com:vml" Requires="v">
                <p:oleObj spid="_x0000_s13336" r:id="rId4" imgW="2362530" imgH="1980952" progId="PBrush">
                  <p:embed/>
                </p:oleObj>
              </mc:Choice>
              <mc:Fallback>
                <p:oleObj r:id="rId4" imgW="2362530" imgH="1980952" progId="PBrush">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077072"/>
                        <a:ext cx="2304256" cy="2058658"/>
                      </a:xfrm>
                      <a:prstGeom prst="rect">
                        <a:avLst/>
                      </a:prstGeom>
                      <a:noFill/>
                      <a:extLst/>
                    </p:spPr>
                  </p:pic>
                </p:oleObj>
              </mc:Fallback>
            </mc:AlternateContent>
          </a:graphicData>
        </a:graphic>
      </p:graphicFrame>
      <p:pic>
        <p:nvPicPr>
          <p:cNvPr id="7" name="图片 6"/>
          <p:cNvPicPr>
            <a:picLocks noChangeAspect="1"/>
          </p:cNvPicPr>
          <p:nvPr/>
        </p:nvPicPr>
        <p:blipFill>
          <a:blip r:embed="rId6"/>
          <a:stretch>
            <a:fillRect/>
          </a:stretch>
        </p:blipFill>
        <p:spPr>
          <a:xfrm>
            <a:off x="2987824" y="4077072"/>
            <a:ext cx="3087341" cy="2174605"/>
          </a:xfrm>
          <a:prstGeom prst="rect">
            <a:avLst/>
          </a:prstGeom>
        </p:spPr>
      </p:pic>
      <p:pic>
        <p:nvPicPr>
          <p:cNvPr id="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5165" y="4371887"/>
            <a:ext cx="2131231" cy="146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180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标题 1"/>
          <p:cNvSpPr>
            <a:spLocks noGrp="1" noChangeArrowheads="1"/>
          </p:cNvSpPr>
          <p:nvPr>
            <p:ph type="title" idx="429496729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smtClean="0">
                <a:ea typeface="宋体" pitchFamily="2" charset="-122"/>
              </a:rPr>
              <a:t>日常应用中</a:t>
            </a:r>
            <a:r>
              <a:rPr lang="zh-CN" altLang="en-US" b="1" dirty="0">
                <a:ea typeface="宋体" pitchFamily="2" charset="-122"/>
              </a:rPr>
              <a:t>的计算思维</a:t>
            </a:r>
          </a:p>
        </p:txBody>
      </p:sp>
      <p:sp>
        <p:nvSpPr>
          <p:cNvPr id="12292" name="内容占位符 2"/>
          <p:cNvSpPr>
            <a:spLocks noGrp="1" noChangeArrowheads="1"/>
          </p:cNvSpPr>
          <p:nvPr>
            <p:ph idx="4294967295"/>
          </p:nvPr>
        </p:nvSpPr>
        <p:spPr bwMode="auto">
          <a:xfrm>
            <a:off x="323528" y="1124744"/>
            <a:ext cx="8568952" cy="25922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dirty="0" smtClean="0">
                <a:effectLst>
                  <a:outerShdw blurRad="38100" dist="38100" dir="2700000" algn="tl">
                    <a:srgbClr val="000000">
                      <a:alpha val="43137"/>
                    </a:srgbClr>
                  </a:outerShdw>
                </a:effectLst>
              </a:rPr>
              <a:t>CAPTCHA</a:t>
            </a:r>
            <a:r>
              <a:rPr lang="en-US" altLang="zh-CN" dirty="0" smtClean="0">
                <a:effectLst>
                  <a:outerShdw blurRad="38100" dist="38100" dir="2700000" algn="tl">
                    <a:srgbClr val="000000">
                      <a:alpha val="43137"/>
                    </a:srgbClr>
                  </a:outerShdw>
                </a:effectLst>
              </a:rPr>
              <a:t> = </a:t>
            </a:r>
            <a:r>
              <a:rPr lang="zh-CN" altLang="zh-CN" dirty="0" smtClean="0">
                <a:solidFill>
                  <a:srgbClr val="C00000"/>
                </a:solidFill>
                <a:effectLst>
                  <a:outerShdw blurRad="38100" dist="38100" dir="2700000" algn="tl">
                    <a:srgbClr val="000000">
                      <a:alpha val="43137"/>
                    </a:srgbClr>
                  </a:outerShdw>
                </a:effectLst>
              </a:rPr>
              <a:t>C</a:t>
            </a:r>
            <a:r>
              <a:rPr lang="zh-CN" altLang="zh-CN" dirty="0" smtClean="0">
                <a:effectLst>
                  <a:outerShdw blurRad="38100" dist="38100" dir="2700000" algn="tl">
                    <a:srgbClr val="000000">
                      <a:alpha val="43137"/>
                    </a:srgbClr>
                  </a:outerShdw>
                </a:effectLst>
              </a:rPr>
              <a:t>ompletely </a:t>
            </a:r>
            <a:r>
              <a:rPr lang="zh-CN" altLang="zh-CN" dirty="0">
                <a:solidFill>
                  <a:srgbClr val="C00000"/>
                </a:solidFill>
                <a:effectLst>
                  <a:outerShdw blurRad="38100" dist="38100" dir="2700000" algn="tl">
                    <a:srgbClr val="000000">
                      <a:alpha val="43137"/>
                    </a:srgbClr>
                  </a:outerShdw>
                </a:effectLst>
              </a:rPr>
              <a:t>A</a:t>
            </a:r>
            <a:r>
              <a:rPr lang="zh-CN" altLang="zh-CN" dirty="0">
                <a:effectLst>
                  <a:outerShdw blurRad="38100" dist="38100" dir="2700000" algn="tl">
                    <a:srgbClr val="000000">
                      <a:alpha val="43137"/>
                    </a:srgbClr>
                  </a:outerShdw>
                </a:effectLst>
              </a:rPr>
              <a:t>utomated </a:t>
            </a:r>
            <a:r>
              <a:rPr lang="zh-CN" altLang="zh-CN" dirty="0">
                <a:solidFill>
                  <a:srgbClr val="C00000"/>
                </a:solidFill>
                <a:effectLst>
                  <a:outerShdw blurRad="38100" dist="38100" dir="2700000" algn="tl">
                    <a:srgbClr val="000000">
                      <a:alpha val="43137"/>
                    </a:srgbClr>
                  </a:outerShdw>
                </a:effectLst>
              </a:rPr>
              <a:t>P</a:t>
            </a:r>
            <a:r>
              <a:rPr lang="zh-CN" altLang="zh-CN" dirty="0">
                <a:effectLst>
                  <a:outerShdw blurRad="38100" dist="38100" dir="2700000" algn="tl">
                    <a:srgbClr val="000000">
                      <a:alpha val="43137"/>
                    </a:srgbClr>
                  </a:outerShdw>
                </a:effectLst>
              </a:rPr>
              <a:t>ublic </a:t>
            </a:r>
            <a:r>
              <a:rPr lang="zh-CN" altLang="zh-CN" dirty="0">
                <a:solidFill>
                  <a:srgbClr val="C00000"/>
                </a:solidFill>
                <a:effectLst>
                  <a:outerShdw blurRad="38100" dist="38100" dir="2700000" algn="tl">
                    <a:srgbClr val="000000">
                      <a:alpha val="43137"/>
                    </a:srgbClr>
                  </a:outerShdw>
                </a:effectLst>
              </a:rPr>
              <a:t>T</a:t>
            </a:r>
            <a:r>
              <a:rPr lang="zh-CN" altLang="zh-CN" dirty="0">
                <a:effectLst>
                  <a:outerShdw blurRad="38100" dist="38100" dir="2700000" algn="tl">
                    <a:srgbClr val="000000">
                      <a:alpha val="43137"/>
                    </a:srgbClr>
                  </a:outerShdw>
                </a:effectLst>
              </a:rPr>
              <a:t>uring Tests to Tell </a:t>
            </a:r>
            <a:r>
              <a:rPr lang="zh-CN" altLang="zh-CN" dirty="0">
                <a:solidFill>
                  <a:srgbClr val="C00000"/>
                </a:solidFill>
                <a:effectLst>
                  <a:outerShdw blurRad="38100" dist="38100" dir="2700000" algn="tl">
                    <a:srgbClr val="000000">
                      <a:alpha val="43137"/>
                    </a:srgbClr>
                  </a:outerShdw>
                </a:effectLst>
              </a:rPr>
              <a:t>C</a:t>
            </a:r>
            <a:r>
              <a:rPr lang="zh-CN" altLang="zh-CN" dirty="0">
                <a:effectLst>
                  <a:outerShdw blurRad="38100" dist="38100" dir="2700000" algn="tl">
                    <a:srgbClr val="000000">
                      <a:alpha val="43137"/>
                    </a:srgbClr>
                  </a:outerShdw>
                </a:effectLst>
              </a:rPr>
              <a:t>omputers and </a:t>
            </a:r>
            <a:r>
              <a:rPr lang="zh-CN" altLang="zh-CN" dirty="0">
                <a:solidFill>
                  <a:srgbClr val="C00000"/>
                </a:solidFill>
                <a:effectLst>
                  <a:outerShdw blurRad="38100" dist="38100" dir="2700000" algn="tl">
                    <a:srgbClr val="000000">
                      <a:alpha val="43137"/>
                    </a:srgbClr>
                  </a:outerShdw>
                </a:effectLst>
              </a:rPr>
              <a:t>H</a:t>
            </a:r>
            <a:r>
              <a:rPr lang="zh-CN" altLang="zh-CN" dirty="0">
                <a:effectLst>
                  <a:outerShdw blurRad="38100" dist="38100" dir="2700000" algn="tl">
                    <a:srgbClr val="000000">
                      <a:alpha val="43137"/>
                    </a:srgbClr>
                  </a:outerShdw>
                </a:effectLst>
              </a:rPr>
              <a:t>umans </a:t>
            </a:r>
            <a:r>
              <a:rPr lang="zh-CN" altLang="zh-CN" dirty="0">
                <a:solidFill>
                  <a:srgbClr val="C00000"/>
                </a:solidFill>
                <a:effectLst>
                  <a:outerShdw blurRad="38100" dist="38100" dir="2700000" algn="tl">
                    <a:srgbClr val="000000">
                      <a:alpha val="43137"/>
                    </a:srgbClr>
                  </a:outerShdw>
                </a:effectLst>
              </a:rPr>
              <a:t>A</a:t>
            </a:r>
            <a:r>
              <a:rPr lang="zh-CN" altLang="zh-CN" dirty="0">
                <a:effectLst>
                  <a:outerShdw blurRad="38100" dist="38100" dir="2700000" algn="tl">
                    <a:srgbClr val="000000">
                      <a:alpha val="43137"/>
                    </a:srgbClr>
                  </a:outerShdw>
                </a:effectLst>
              </a:rPr>
              <a:t>part </a:t>
            </a:r>
          </a:p>
          <a:p>
            <a:r>
              <a:rPr lang="zh-CN" dirty="0">
                <a:effectLst>
                  <a:outerShdw blurRad="38100" dist="38100" dir="2700000" algn="tl">
                    <a:srgbClr val="000000">
                      <a:alpha val="43137"/>
                    </a:srgbClr>
                  </a:outerShdw>
                </a:effectLst>
                <a:ea typeface="宋体" pitchFamily="2" charset="-122"/>
              </a:rPr>
              <a:t>图灵测试的一个</a:t>
            </a:r>
            <a:r>
              <a:rPr lang="zh-CN" dirty="0" smtClean="0">
                <a:effectLst>
                  <a:outerShdw blurRad="38100" dist="38100" dir="2700000" algn="tl">
                    <a:srgbClr val="000000">
                      <a:alpha val="43137"/>
                    </a:srgbClr>
                  </a:outerShdw>
                </a:effectLst>
                <a:ea typeface="宋体" pitchFamily="2" charset="-122"/>
              </a:rPr>
              <a:t>现代</a:t>
            </a:r>
            <a:r>
              <a:rPr lang="zh-CN" altLang="en-US" dirty="0" smtClean="0">
                <a:effectLst>
                  <a:outerShdw blurRad="38100" dist="38100" dir="2700000" algn="tl">
                    <a:srgbClr val="000000">
                      <a:alpha val="43137"/>
                    </a:srgbClr>
                  </a:outerShdw>
                </a:effectLst>
                <a:ea typeface="宋体" pitchFamily="2" charset="-122"/>
              </a:rPr>
              <a:t>的、</a:t>
            </a:r>
            <a:r>
              <a:rPr lang="zh-CN" dirty="0" smtClean="0">
                <a:effectLst>
                  <a:outerShdw blurRad="38100" dist="38100" dir="2700000" algn="tl">
                    <a:srgbClr val="000000">
                      <a:alpha val="43137"/>
                    </a:srgbClr>
                  </a:outerShdw>
                </a:effectLst>
                <a:ea typeface="宋体" pitchFamily="2" charset="-122"/>
              </a:rPr>
              <a:t>简单</a:t>
            </a:r>
            <a:r>
              <a:rPr lang="zh-CN" altLang="en-US" dirty="0" smtClean="0">
                <a:effectLst>
                  <a:outerShdw blurRad="38100" dist="38100" dir="2700000" algn="tl">
                    <a:srgbClr val="000000">
                      <a:alpha val="43137"/>
                    </a:srgbClr>
                  </a:outerShdw>
                </a:effectLst>
                <a:ea typeface="宋体" pitchFamily="2" charset="-122"/>
              </a:rPr>
              <a:t>的</a:t>
            </a:r>
            <a:r>
              <a:rPr lang="zh-CN" dirty="0" smtClean="0">
                <a:effectLst>
                  <a:outerShdw blurRad="38100" dist="38100" dir="2700000" algn="tl">
                    <a:srgbClr val="000000">
                      <a:alpha val="43137"/>
                    </a:srgbClr>
                  </a:outerShdw>
                </a:effectLst>
                <a:ea typeface="宋体" pitchFamily="2" charset="-122"/>
              </a:rPr>
              <a:t>直接</a:t>
            </a:r>
            <a:r>
              <a:rPr lang="zh-CN" dirty="0">
                <a:effectLst>
                  <a:outerShdw blurRad="38100" dist="38100" dir="2700000" algn="tl">
                    <a:srgbClr val="000000">
                      <a:alpha val="43137"/>
                    </a:srgbClr>
                  </a:outerShdw>
                </a:effectLst>
                <a:ea typeface="宋体" pitchFamily="2" charset="-122"/>
              </a:rPr>
              <a:t>应用！</a:t>
            </a:r>
          </a:p>
          <a:p>
            <a:r>
              <a:rPr lang="zh-CN" dirty="0">
                <a:effectLst>
                  <a:outerShdw blurRad="38100" dist="38100" dir="2700000" algn="tl">
                    <a:srgbClr val="000000">
                      <a:alpha val="43137"/>
                    </a:srgbClr>
                  </a:outerShdw>
                </a:effectLst>
                <a:ea typeface="宋体" pitchFamily="2" charset="-122"/>
              </a:rPr>
              <a:t>图灵测试</a:t>
            </a:r>
            <a:r>
              <a:rPr lang="zh-CN" dirty="0" smtClean="0">
                <a:effectLst>
                  <a:outerShdw blurRad="38100" dist="38100" dir="2700000" algn="tl">
                    <a:srgbClr val="000000">
                      <a:alpha val="43137"/>
                    </a:srgbClr>
                  </a:outerShdw>
                </a:effectLst>
                <a:ea typeface="宋体" pitchFamily="2" charset="-122"/>
              </a:rPr>
              <a:t>的</a:t>
            </a:r>
            <a:r>
              <a:rPr lang="zh-CN" altLang="en-US" dirty="0" smtClean="0">
                <a:effectLst>
                  <a:outerShdw blurRad="38100" dist="38100" dir="2700000" algn="tl">
                    <a:srgbClr val="000000">
                      <a:alpha val="43137"/>
                    </a:srgbClr>
                  </a:outerShdw>
                </a:effectLst>
                <a:ea typeface="宋体" pitchFamily="2" charset="-122"/>
              </a:rPr>
              <a:t>初始</a:t>
            </a:r>
            <a:r>
              <a:rPr lang="zh-CN" dirty="0" smtClean="0">
                <a:effectLst>
                  <a:outerShdw blurRad="38100" dist="38100" dir="2700000" algn="tl">
                    <a:srgbClr val="000000">
                      <a:alpha val="43137"/>
                    </a:srgbClr>
                  </a:outerShdw>
                </a:effectLst>
                <a:ea typeface="宋体" pitchFamily="2" charset="-122"/>
              </a:rPr>
              <a:t>目的</a:t>
            </a:r>
            <a:r>
              <a:rPr lang="zh-CN" dirty="0">
                <a:effectLst>
                  <a:outerShdw blurRad="38100" dist="38100" dir="2700000" algn="tl">
                    <a:srgbClr val="000000">
                      <a:alpha val="43137"/>
                    </a:srgbClr>
                  </a:outerShdw>
                </a:effectLst>
                <a:ea typeface="宋体" pitchFamily="2" charset="-122"/>
              </a:rPr>
              <a:t>是</a:t>
            </a:r>
            <a:r>
              <a:rPr lang="zh-CN" dirty="0" smtClean="0">
                <a:effectLst>
                  <a:outerShdw blurRad="38100" dist="38100" dir="2700000" algn="tl">
                    <a:srgbClr val="000000">
                      <a:alpha val="43137"/>
                    </a:srgbClr>
                  </a:outerShdw>
                </a:effectLst>
                <a:ea typeface="宋体" pitchFamily="2" charset="-122"/>
              </a:rPr>
              <a:t>给</a:t>
            </a:r>
            <a:r>
              <a:rPr lang="zh-CN" altLang="zh-CN" dirty="0">
                <a:effectLst>
                  <a:outerShdw blurRad="38100" dist="38100" dir="2700000" algn="tl">
                    <a:srgbClr val="000000">
                      <a:alpha val="43137"/>
                    </a:srgbClr>
                  </a:outerShdw>
                </a:effectLst>
                <a:ea typeface="宋体" pitchFamily="2" charset="-122"/>
              </a:rPr>
              <a:t>“</a:t>
            </a:r>
            <a:r>
              <a:rPr lang="zh-CN" dirty="0" smtClean="0">
                <a:effectLst>
                  <a:outerShdw blurRad="38100" dist="38100" dir="2700000" algn="tl">
                    <a:srgbClr val="000000">
                      <a:alpha val="43137"/>
                    </a:srgbClr>
                  </a:outerShdw>
                </a:effectLst>
                <a:ea typeface="宋体" pitchFamily="2" charset="-122"/>
              </a:rPr>
              <a:t>机器智能”</a:t>
            </a:r>
            <a:r>
              <a:rPr lang="zh-CN" dirty="0">
                <a:effectLst>
                  <a:outerShdw blurRad="38100" dist="38100" dir="2700000" algn="tl">
                    <a:srgbClr val="000000">
                      <a:alpha val="43137"/>
                    </a:srgbClr>
                  </a:outerShdw>
                </a:effectLst>
                <a:ea typeface="宋体" pitchFamily="2" charset="-122"/>
              </a:rPr>
              <a:t>下一个</a:t>
            </a:r>
            <a:r>
              <a:rPr lang="zh-CN" dirty="0" smtClean="0">
                <a:effectLst>
                  <a:outerShdw blurRad="38100" dist="38100" dir="2700000" algn="tl">
                    <a:srgbClr val="000000">
                      <a:alpha val="43137"/>
                    </a:srgbClr>
                  </a:outerShdw>
                </a:effectLst>
                <a:ea typeface="宋体" pitchFamily="2" charset="-122"/>
              </a:rPr>
              <a:t>定义</a:t>
            </a:r>
            <a:r>
              <a:rPr lang="zh-CN" altLang="en-US" dirty="0" smtClean="0">
                <a:effectLst>
                  <a:outerShdw blurRad="38100" dist="38100" dir="2700000" algn="tl">
                    <a:srgbClr val="000000">
                      <a:alpha val="43137"/>
                    </a:srgbClr>
                  </a:outerShdw>
                </a:effectLst>
                <a:ea typeface="宋体" pitchFamily="2" charset="-122"/>
              </a:rPr>
              <a:t>。</a:t>
            </a:r>
            <a:endParaRPr lang="en-US" altLang="zh-CN" dirty="0" smtClean="0">
              <a:effectLst>
                <a:outerShdw blurRad="38100" dist="38100" dir="2700000" algn="tl">
                  <a:srgbClr val="000000">
                    <a:alpha val="43137"/>
                  </a:srgbClr>
                </a:outerShdw>
              </a:effectLst>
              <a:ea typeface="宋体" pitchFamily="2" charset="-122"/>
            </a:endParaRPr>
          </a:p>
          <a:p>
            <a:r>
              <a:rPr lang="zh-CN" dirty="0" smtClean="0">
                <a:effectLst>
                  <a:outerShdw blurRad="38100" dist="38100" dir="2700000" algn="tl">
                    <a:srgbClr val="000000">
                      <a:alpha val="43137"/>
                    </a:srgbClr>
                  </a:outerShdw>
                </a:effectLst>
                <a:ea typeface="宋体" pitchFamily="2" charset="-122"/>
              </a:rPr>
              <a:t>这个小应用</a:t>
            </a:r>
            <a:r>
              <a:rPr lang="zh-CN" dirty="0">
                <a:effectLst>
                  <a:outerShdw blurRad="38100" dist="38100" dir="2700000" algn="tl">
                    <a:srgbClr val="000000">
                      <a:alpha val="43137"/>
                    </a:srgbClr>
                  </a:outerShdw>
                </a:effectLst>
                <a:ea typeface="宋体" pitchFamily="2" charset="-122"/>
              </a:rPr>
              <a:t>与图灵提出“测试”的本意相差甚远。</a:t>
            </a:r>
          </a:p>
        </p:txBody>
      </p:sp>
      <p:pic>
        <p:nvPicPr>
          <p:cNvPr id="12308" name="Picture 20" descr="http://cdn.songshuhui.net/wp-content/uploads/wpid-ON95-0E3q7X_a9i6Y_z6HdmrNF2UBs5RBNMMHHsnnJDQAQAAEAEAAEpQ-2014-06-10-15-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419" y="3681683"/>
            <a:ext cx="4818878" cy="282486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4"/>
          <a:stretch>
            <a:fillRect/>
          </a:stretch>
        </p:blipFill>
        <p:spPr>
          <a:xfrm>
            <a:off x="827584" y="3750133"/>
            <a:ext cx="2608161" cy="268796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8640"/>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39552" y="1844825"/>
            <a:ext cx="8208912" cy="2123658"/>
          </a:xfrm>
          <a:prstGeom prst="rect">
            <a:avLst/>
          </a:prstGeom>
        </p:spPr>
        <p:txBody>
          <a:bodyPr wrap="square">
            <a:spAutoFit/>
          </a:bodyPr>
          <a:lstStyle/>
          <a:p>
            <a:pPr>
              <a:lnSpc>
                <a:spcPct val="150000"/>
              </a:lnSpc>
            </a:pPr>
            <a:r>
              <a:rPr lang="zh-CN" altLang="en-US" sz="2800" b="0" dirty="0" smtClean="0"/>
              <a:t>        </a:t>
            </a:r>
            <a:r>
              <a:rPr lang="en-US" altLang="zh-CN" sz="2800" b="0" dirty="0" smtClean="0"/>
              <a:t>……</a:t>
            </a:r>
            <a:r>
              <a:rPr lang="zh-CN" altLang="en-US" sz="2800" b="0" dirty="0" smtClean="0"/>
              <a:t>学会运用计算思维对问题进行识别、分析、抽象、建模并设计系统解决方案</a:t>
            </a:r>
            <a:r>
              <a:rPr lang="en-US" altLang="zh-CN" sz="2800" b="0" dirty="0" smtClean="0"/>
              <a:t>……</a:t>
            </a:r>
          </a:p>
          <a:p>
            <a:pPr algn="r">
              <a:lnSpc>
                <a:spcPct val="150000"/>
              </a:lnSpc>
            </a:pPr>
            <a:endParaRPr lang="en-US" altLang="zh-CN" sz="1600" b="0" dirty="0" smtClean="0">
              <a:solidFill>
                <a:srgbClr val="000000"/>
              </a:solidFill>
            </a:endParaRPr>
          </a:p>
          <a:p>
            <a:pPr algn="r">
              <a:lnSpc>
                <a:spcPct val="150000"/>
              </a:lnSpc>
            </a:pPr>
            <a:r>
              <a:rPr lang="en-US" altLang="zh-CN" sz="1600" b="0" dirty="0" smtClean="0">
                <a:solidFill>
                  <a:srgbClr val="000000"/>
                </a:solidFill>
              </a:rPr>
              <a:t>-- </a:t>
            </a:r>
            <a:r>
              <a:rPr lang="zh-CN" altLang="en-US" sz="1600" b="0" dirty="0">
                <a:solidFill>
                  <a:srgbClr val="000000"/>
                </a:solidFill>
              </a:rPr>
              <a:t>摘自</a:t>
            </a:r>
            <a:r>
              <a:rPr lang="en-US" altLang="zh-CN" sz="1600" b="0" dirty="0">
                <a:solidFill>
                  <a:srgbClr val="000000"/>
                </a:solidFill>
              </a:rPr>
              <a:t>《</a:t>
            </a:r>
            <a:r>
              <a:rPr lang="zh-CN" altLang="en-US" sz="1600" b="0" dirty="0">
                <a:solidFill>
                  <a:srgbClr val="000000"/>
                </a:solidFill>
              </a:rPr>
              <a:t>高中信息技术课程标准修订（草稿）</a:t>
            </a:r>
            <a:r>
              <a:rPr lang="en-US" altLang="zh-CN" sz="1600" b="0" dirty="0" smtClean="0">
                <a:solidFill>
                  <a:srgbClr val="000000"/>
                </a:solidFill>
              </a:rPr>
              <a:t>》</a:t>
            </a:r>
            <a:r>
              <a:rPr lang="zh-CN" altLang="en-US" sz="1600" b="0" dirty="0" smtClean="0">
                <a:solidFill>
                  <a:srgbClr val="000000"/>
                </a:solidFill>
              </a:rPr>
              <a:t>学科核心</a:t>
            </a:r>
            <a:r>
              <a:rPr lang="zh-CN" altLang="en-US" sz="1600" b="0" dirty="0" smtClean="0">
                <a:solidFill>
                  <a:srgbClr val="000000"/>
                </a:solidFill>
              </a:rPr>
              <a:t>素养</a:t>
            </a:r>
            <a:r>
              <a:rPr lang="zh-CN" altLang="en-US" sz="1600" b="0" dirty="0" smtClean="0">
                <a:solidFill>
                  <a:srgbClr val="000000"/>
                </a:solidFill>
              </a:rPr>
              <a:t>总目标</a:t>
            </a:r>
            <a:endParaRPr lang="zh-CN" altLang="en-US" sz="1600" b="0" dirty="0">
              <a:solidFill>
                <a:srgbClr val="000000"/>
              </a:solidFill>
            </a:endParaRPr>
          </a:p>
        </p:txBody>
      </p:sp>
      <p:sp>
        <p:nvSpPr>
          <p:cNvPr id="3" name="标题 1"/>
          <p:cNvSpPr>
            <a:spLocks noGrp="1"/>
          </p:cNvSpPr>
          <p:nvPr>
            <p:ph type="title"/>
          </p:nvPr>
        </p:nvSpPr>
        <p:spPr>
          <a:xfrm>
            <a:off x="539552" y="332656"/>
            <a:ext cx="7170737" cy="492125"/>
          </a:xfrm>
        </p:spPr>
        <p:txBody>
          <a:bodyPr/>
          <a:lstStyle/>
          <a:p>
            <a:r>
              <a:rPr lang="zh-CN" altLang="en-US" dirty="0" smtClean="0"/>
              <a:t>信息技术教育中的计算思维</a:t>
            </a:r>
            <a:endParaRPr lang="zh-CN" altLang="en-US" dirty="0"/>
          </a:p>
        </p:txBody>
      </p:sp>
    </p:spTree>
    <p:extLst>
      <p:ext uri="{BB962C8B-B14F-4D97-AF65-F5344CB8AC3E}">
        <p14:creationId xmlns:p14="http://schemas.microsoft.com/office/powerpoint/2010/main" val="427360497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563888" y="3420910"/>
            <a:ext cx="5022859" cy="3141161"/>
          </a:xfrm>
          <a:prstGeom prst="rect">
            <a:avLst/>
          </a:prstGeom>
        </p:spPr>
      </p:pic>
      <p:pic>
        <p:nvPicPr>
          <p:cNvPr id="4" name="图片 3"/>
          <p:cNvPicPr>
            <a:picLocks noChangeAspect="1"/>
          </p:cNvPicPr>
          <p:nvPr/>
        </p:nvPicPr>
        <p:blipFill>
          <a:blip r:embed="rId3"/>
          <a:stretch>
            <a:fillRect/>
          </a:stretch>
        </p:blipFill>
        <p:spPr>
          <a:xfrm>
            <a:off x="467544" y="332656"/>
            <a:ext cx="4762500" cy="3124200"/>
          </a:xfrm>
          <a:prstGeom prst="rect">
            <a:avLst/>
          </a:prstGeom>
        </p:spPr>
      </p:pic>
    </p:spTree>
    <p:extLst>
      <p:ext uri="{BB962C8B-B14F-4D97-AF65-F5344CB8AC3E}">
        <p14:creationId xmlns:p14="http://schemas.microsoft.com/office/powerpoint/2010/main" val="353505360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57200" y="1125538"/>
            <a:ext cx="8229600" cy="5207552"/>
          </a:xfrm>
        </p:spPr>
        <p:txBody>
          <a:bodyPr/>
          <a:lstStyle/>
          <a:p>
            <a:pPr marL="0" indent="0">
              <a:buNone/>
            </a:pPr>
            <a:r>
              <a:rPr lang="zh-CN" sz="2800" dirty="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整数</a:t>
            </a:r>
            <a:r>
              <a:rPr lang="zh-CN"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乘法</a:t>
            </a:r>
            <a:r>
              <a:rPr lang="zh-CN" altLang="en-US"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的</a:t>
            </a:r>
            <a:r>
              <a:rPr lang="zh-CN" altLang="en-US"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计算问题</a:t>
            </a:r>
            <a:endParaRPr lang="en-US" altLang="zh-CN"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endParaRPr>
          </a:p>
          <a:p>
            <a:r>
              <a:rPr lang="zh-CN" altLang="en-US"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使用标准的乘法算法，两</a:t>
            </a:r>
            <a:r>
              <a:rPr lang="zh-CN" altLang="en-US"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个 </a:t>
            </a:r>
            <a:r>
              <a:rPr lang="en-US" altLang="zh-CN" sz="2800" i="1"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n </a:t>
            </a:r>
            <a:r>
              <a:rPr lang="zh-CN" altLang="en-US"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位整数</a:t>
            </a:r>
            <a:r>
              <a:rPr lang="zh-CN" altLang="en-US"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相乘的“计算量”大致上与</a:t>
            </a:r>
            <a:r>
              <a:rPr lang="en-US" altLang="zh-CN" sz="2800" i="1"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n</a:t>
            </a:r>
            <a:r>
              <a:rPr lang="en-US" altLang="zh-CN" sz="2800" baseline="300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2</a:t>
            </a:r>
            <a:r>
              <a:rPr lang="zh-CN" altLang="en-US"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成正比。</a:t>
            </a:r>
            <a:endParaRPr lang="en-US" altLang="zh-CN"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endParaRPr>
          </a:p>
          <a:p>
            <a:r>
              <a:rPr lang="zh-CN" altLang="en-US"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用计算理论的术语说：两个</a:t>
            </a:r>
            <a:r>
              <a:rPr lang="en-US" altLang="zh-CN" sz="2800" i="1"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 n </a:t>
            </a:r>
            <a:r>
              <a:rPr lang="zh-CN" altLang="en-US"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位整数乘法的“计算复杂度”为</a:t>
            </a:r>
            <a:r>
              <a:rPr lang="en-US" altLang="zh-CN" sz="2800" i="1"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O</a:t>
            </a:r>
            <a:r>
              <a:rPr lang="en-US" altLang="zh-CN"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lang="en-US" altLang="zh-CN" sz="2800" i="1"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n</a:t>
            </a:r>
            <a:r>
              <a:rPr lang="en-US" altLang="zh-CN" sz="2800" baseline="300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2</a:t>
            </a:r>
            <a:r>
              <a:rPr lang="en-US" altLang="zh-CN"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 </a:t>
            </a:r>
          </a:p>
          <a:p>
            <a:r>
              <a:rPr lang="zh-CN" altLang="en-US"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例如，两个</a:t>
            </a:r>
            <a:r>
              <a:rPr lang="en-US" altLang="zh-CN"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10000</a:t>
            </a:r>
            <a:r>
              <a:rPr lang="zh-CN" altLang="en-US"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位整数乘法大约需要</a:t>
            </a:r>
            <a:r>
              <a:rPr lang="en-US" altLang="zh-CN"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10000 </a:t>
            </a:r>
            <a:r>
              <a:rPr lang="en-US" altLang="zh-CN"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sym typeface="Symbol"/>
              </a:rPr>
              <a:t></a:t>
            </a:r>
            <a:r>
              <a:rPr lang="en-US" altLang="zh-CN"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10000 = 10</a:t>
            </a:r>
            <a:r>
              <a:rPr lang="en-US" altLang="zh-CN" sz="2800" baseline="300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10</a:t>
            </a:r>
            <a:r>
              <a:rPr lang="zh-CN" altLang="en-US"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次标准运算。</a:t>
            </a:r>
            <a:endParaRPr lang="en-US" altLang="zh-CN" sz="2800" dirty="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endParaRPr>
          </a:p>
          <a:p>
            <a:pPr lvl="0"/>
            <a:r>
              <a:rPr lang="zh-CN" altLang="en-US"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对于“大”整数（如</a:t>
            </a:r>
            <a:r>
              <a:rPr lang="en-US" altLang="zh-CN"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10</a:t>
            </a:r>
            <a:r>
              <a:rPr lang="en-US" altLang="zh-CN" sz="2800" baseline="300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10 </a:t>
            </a:r>
            <a:r>
              <a:rPr lang="zh-CN" altLang="en-US"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位以上级别的）</a:t>
            </a:r>
            <a:r>
              <a:rPr lang="zh-CN" altLang="en-US"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的乘法</a:t>
            </a:r>
            <a:r>
              <a:rPr lang="zh-CN" altLang="en-US"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，这个复杂程度是不可接受的。</a:t>
            </a:r>
            <a:endParaRPr lang="en-US" altLang="zh-CN"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endParaRPr>
          </a:p>
          <a:p>
            <a:endParaRPr lang="en-US" altLang="zh-CN" sz="2800"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endParaRPr>
          </a:p>
        </p:txBody>
      </p:sp>
      <p:pic>
        <p:nvPicPr>
          <p:cNvPr id="1331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标题 1"/>
          <p:cNvSpPr>
            <a:spLocks noGrp="1" noChangeArrowheads="1"/>
          </p:cNvSpPr>
          <p:nvPr>
            <p:ph type="title" idx="4294967295"/>
          </p:nvPr>
        </p:nvSpPr>
        <p:spPr>
          <a:ln/>
          <a:extLs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zh-CN" altLang="en-US" b="1" dirty="0" smtClean="0">
                <a:ea typeface="宋体" pitchFamily="2" charset="-122"/>
              </a:rPr>
              <a:t>关于算法效率的一个非平凡例子</a:t>
            </a:r>
            <a:endParaRPr lang="zh-CN" altLang="en-US" b="1" dirty="0">
              <a:ea typeface="宋体" pitchFamily="2" charset="-122"/>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268760"/>
            <a:ext cx="8229600" cy="5000625"/>
          </a:xfrm>
        </p:spPr>
        <p:txBody>
          <a:bodyPr/>
          <a:lstStyle/>
          <a:p>
            <a:pPr lvl="0">
              <a:lnSpc>
                <a:spcPct val="150000"/>
              </a:lnSpc>
            </a:pPr>
            <a:r>
              <a:rPr lang="en-US" altLang="zh-CN"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1971</a:t>
            </a:r>
            <a:r>
              <a:rPr lang="zh-CN" altLang="en-US"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年，</a:t>
            </a:r>
            <a:r>
              <a:rPr lang="zh-CN" altLang="en-US"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基于著名数学家高斯在</a:t>
            </a:r>
            <a:r>
              <a:rPr lang="zh-CN" altLang="en-US"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十九世纪的一个古老的思想</a:t>
            </a:r>
            <a:r>
              <a:rPr lang="zh-CN" altLang="en-US"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，计算机科学</a:t>
            </a:r>
            <a:r>
              <a:rPr lang="zh-CN" altLang="en-US"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家们</a:t>
            </a:r>
            <a:r>
              <a:rPr lang="zh-CN" altLang="en-US"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设计出一种快速的乘法</a:t>
            </a:r>
            <a:r>
              <a:rPr lang="zh-CN" altLang="en-US"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算法，其计算复杂度为</a:t>
            </a:r>
            <a:endParaRPr lang="en-US" altLang="zh-CN"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endParaRPr>
          </a:p>
          <a:p>
            <a:pPr marL="0" lvl="0" indent="0" algn="ctr">
              <a:lnSpc>
                <a:spcPct val="150000"/>
              </a:lnSpc>
              <a:buNone/>
            </a:pPr>
            <a:r>
              <a:rPr lang="en-US" altLang="zh-CN" sz="2800" i="1"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O</a:t>
            </a:r>
            <a:r>
              <a:rPr lang="en-US" altLang="zh-CN"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lang="en-US" altLang="zh-CN" sz="2800" i="1"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n </a:t>
            </a:r>
            <a:r>
              <a:rPr lang="en-US" altLang="zh-CN"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log </a:t>
            </a:r>
            <a:r>
              <a:rPr lang="en-US" altLang="zh-CN" sz="2800" i="1"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n</a:t>
            </a:r>
            <a:r>
              <a:rPr lang="en-US" altLang="zh-CN"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 log </a:t>
            </a:r>
            <a:r>
              <a:rPr lang="en-US" altLang="zh-CN" sz="2800" dirty="0" err="1">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log</a:t>
            </a:r>
            <a:r>
              <a:rPr lang="en-US" altLang="zh-CN"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 </a:t>
            </a:r>
            <a:r>
              <a:rPr lang="en-US" altLang="zh-CN" sz="2800" i="1"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n</a:t>
            </a:r>
            <a:r>
              <a:rPr lang="en-US" altLang="zh-CN"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p>
          <a:p>
            <a:pPr lvl="0">
              <a:lnSpc>
                <a:spcPct val="150000"/>
              </a:lnSpc>
            </a:pPr>
            <a:r>
              <a:rPr lang="zh-CN" altLang="en-US"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这个算法每年节省的计算资源价值数以百亿元！</a:t>
            </a:r>
          </a:p>
          <a:p>
            <a:pPr>
              <a:lnSpc>
                <a:spcPct val="150000"/>
              </a:lnSpc>
            </a:pPr>
            <a:endParaRPr lang="zh-CN" altLang="en-US" sz="2800" dirty="0">
              <a:effectLst>
                <a:outerShdw blurRad="38100" dist="38100" dir="2700000" algn="tl">
                  <a:srgbClr val="000000">
                    <a:alpha val="43137"/>
                  </a:srgbClr>
                </a:outerShdw>
              </a:effectLst>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标题 1"/>
          <p:cNvSpPr>
            <a:spLocks noGrp="1" noChangeArrowheads="1"/>
          </p:cNvSpPr>
          <p:nvPr>
            <p:ph type="title" idx="4294967295"/>
          </p:nvPr>
        </p:nvSpPr>
        <p:spPr>
          <a:xfrm>
            <a:off x="71438" y="211138"/>
            <a:ext cx="7170737" cy="492125"/>
          </a:xfrm>
          <a:ln/>
          <a:extLs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zh-CN" altLang="en-US" b="1" dirty="0" smtClean="0">
                <a:ea typeface="宋体" pitchFamily="2" charset="-122"/>
              </a:rPr>
              <a:t>关于算法效率的一个非平凡例子</a:t>
            </a:r>
            <a:endParaRPr lang="zh-CN" altLang="en-US" b="1" dirty="0">
              <a:ea typeface="宋体" pitchFamily="2" charset="-122"/>
            </a:endParaRPr>
          </a:p>
        </p:txBody>
      </p:sp>
    </p:spTree>
    <p:extLst>
      <p:ext uri="{BB962C8B-B14F-4D97-AF65-F5344CB8AC3E}">
        <p14:creationId xmlns:p14="http://schemas.microsoft.com/office/powerpoint/2010/main" val="99767786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196752"/>
            <a:ext cx="8229600" cy="4896543"/>
          </a:xfrm>
        </p:spPr>
        <p:txBody>
          <a:bodyPr/>
          <a:lstStyle/>
          <a:p>
            <a:pPr lvl="0">
              <a:lnSpc>
                <a:spcPct val="150000"/>
              </a:lnSpc>
            </a:pPr>
            <a:r>
              <a:rPr lang="zh-CN" altLang="en-US"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例如</a:t>
            </a:r>
            <a:r>
              <a:rPr lang="zh-CN" altLang="en-US"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lang="en-US" altLang="zh-CN"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Web</a:t>
            </a:r>
            <a:r>
              <a:rPr lang="zh-CN" altLang="en-US"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上总共</a:t>
            </a:r>
            <a:r>
              <a:rPr lang="zh-CN" altLang="en-US"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大概有</a:t>
            </a:r>
            <a:r>
              <a:rPr lang="en-US" altLang="zh-CN"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10</a:t>
            </a:r>
            <a:r>
              <a:rPr lang="en-US" altLang="zh-CN" sz="2800" baseline="300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11</a:t>
            </a:r>
            <a:r>
              <a:rPr lang="zh-CN" altLang="en-US"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个</a:t>
            </a:r>
            <a:r>
              <a:rPr lang="zh-CN" altLang="en-US"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页面</a:t>
            </a:r>
            <a:r>
              <a:rPr lang="zh-CN" altLang="en-US"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lang="zh-CN" altLang="en-US"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做一次关键词搜索要做多次</a:t>
            </a:r>
            <a:r>
              <a:rPr lang="en-US" altLang="zh-CN"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10</a:t>
            </a:r>
            <a:r>
              <a:rPr lang="en-US" altLang="zh-CN" sz="2800" baseline="300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11</a:t>
            </a:r>
            <a:r>
              <a:rPr lang="en-US" altLang="zh-CN"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 </a:t>
            </a:r>
            <a:r>
              <a:rPr lang="en-US" altLang="zh-CN"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sym typeface="Symbol"/>
              </a:rPr>
              <a:t> </a:t>
            </a:r>
            <a:r>
              <a:rPr lang="en-US" altLang="zh-CN"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10</a:t>
            </a:r>
            <a:r>
              <a:rPr lang="en-US" altLang="zh-CN" sz="2800" baseline="300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11</a:t>
            </a:r>
            <a:r>
              <a:rPr lang="zh-CN" altLang="en-US"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阶矩阵的</a:t>
            </a:r>
            <a:r>
              <a:rPr lang="zh-CN" altLang="en-US"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乘法，这个计算量约为</a:t>
            </a:r>
            <a:r>
              <a:rPr lang="en-US" altLang="zh-CN"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10</a:t>
            </a:r>
            <a:r>
              <a:rPr lang="en-US" altLang="zh-CN" sz="2800" baseline="300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25</a:t>
            </a:r>
            <a:r>
              <a:rPr lang="zh-CN" altLang="en-US"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次标准计算单位。</a:t>
            </a:r>
            <a:endParaRPr lang="en-US" altLang="zh-CN"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endParaRPr>
          </a:p>
          <a:p>
            <a:pPr lvl="0">
              <a:lnSpc>
                <a:spcPct val="150000"/>
              </a:lnSpc>
            </a:pPr>
            <a:r>
              <a:rPr lang="zh-CN" altLang="en-US"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假设计算机每秒计算</a:t>
            </a:r>
            <a:r>
              <a:rPr lang="en-US" altLang="zh-CN"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10</a:t>
            </a:r>
            <a:r>
              <a:rPr lang="en-US" altLang="zh-CN" sz="2800" baseline="300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15</a:t>
            </a:r>
            <a:r>
              <a:rPr lang="zh-CN" altLang="en-US"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次（这已经超过了当前最快的计算机数百万倍了），那么做一次搜索就需要大概</a:t>
            </a:r>
            <a:r>
              <a:rPr lang="en-US" altLang="zh-CN"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10</a:t>
            </a:r>
            <a:r>
              <a:rPr lang="en-US" altLang="zh-CN" sz="2800" baseline="300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10</a:t>
            </a:r>
            <a:r>
              <a:rPr lang="zh-CN" altLang="en-US"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秒。</a:t>
            </a:r>
            <a:endParaRPr lang="en-US" altLang="zh-CN"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endParaRPr>
          </a:p>
          <a:p>
            <a:pPr lvl="0">
              <a:lnSpc>
                <a:spcPct val="150000"/>
              </a:lnSpc>
            </a:pPr>
            <a:r>
              <a:rPr lang="zh-CN" altLang="en-US"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使用快速乘法算法，计算量大约只有大约</a:t>
            </a:r>
            <a:r>
              <a:rPr lang="en-US" altLang="zh-CN"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10</a:t>
            </a:r>
            <a:r>
              <a:rPr lang="en-US" altLang="zh-CN" sz="2800" baseline="300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12</a:t>
            </a:r>
            <a:r>
              <a:rPr lang="zh-CN" altLang="en-US" sz="28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次！</a:t>
            </a:r>
            <a:endParaRPr lang="en-US" altLang="zh-CN" sz="2800" dirty="0">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标题 1"/>
          <p:cNvSpPr>
            <a:spLocks noGrp="1" noChangeArrowheads="1"/>
          </p:cNvSpPr>
          <p:nvPr>
            <p:ph type="title" idx="4294967295"/>
          </p:nvPr>
        </p:nvSpPr>
        <p:spPr>
          <a:xfrm>
            <a:off x="71438" y="211138"/>
            <a:ext cx="7170737" cy="492125"/>
          </a:xfrm>
          <a:ln/>
          <a:extLs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zh-CN" altLang="en-US" b="1" dirty="0" smtClean="0">
                <a:ea typeface="宋体" pitchFamily="2" charset="-122"/>
              </a:rPr>
              <a:t>关于算法效率的一个非平凡例子</a:t>
            </a:r>
            <a:endParaRPr lang="zh-CN" altLang="en-US" b="1" dirty="0">
              <a:ea typeface="宋体" pitchFamily="2" charset="-122"/>
            </a:endParaRPr>
          </a:p>
        </p:txBody>
      </p:sp>
    </p:spTree>
    <p:extLst>
      <p:ext uri="{BB962C8B-B14F-4D97-AF65-F5344CB8AC3E}">
        <p14:creationId xmlns:p14="http://schemas.microsoft.com/office/powerpoint/2010/main" val="357068945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标题 1"/>
          <p:cNvSpPr>
            <a:spLocks noGrp="1" noChangeArrowheads="1"/>
          </p:cNvSpPr>
          <p:nvPr>
            <p:ph type="title" idx="429496729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smtClean="0">
                <a:ea typeface="宋体" pitchFamily="2" charset="-122"/>
              </a:rPr>
              <a:t>大问题中的计算思维</a:t>
            </a:r>
            <a:endParaRPr lang="zh-CN" altLang="en-US" b="1" dirty="0">
              <a:ea typeface="宋体" pitchFamily="2" charset="-122"/>
            </a:endParaRPr>
          </a:p>
        </p:txBody>
      </p:sp>
      <p:sp>
        <p:nvSpPr>
          <p:cNvPr id="15364" name="内容占位符 2"/>
          <p:cNvSpPr>
            <a:spLocks noGrp="1" noChangeArrowheads="1"/>
          </p:cNvSpPr>
          <p:nvPr>
            <p:ph idx="4294967295"/>
          </p:nvPr>
        </p:nvSpPr>
        <p:spPr bwMode="auto">
          <a:xfrm>
            <a:off x="457200" y="1125538"/>
            <a:ext cx="8229600" cy="2601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dirty="0" smtClean="0">
                <a:effectLst>
                  <a:outerShdw blurRad="38100" dist="38100" dir="2700000" algn="tl">
                    <a:srgbClr val="000000">
                      <a:alpha val="43137"/>
                    </a:srgbClr>
                  </a:outerShdw>
                </a:effectLst>
              </a:rPr>
              <a:t>公钥密码学 </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素数</a:t>
            </a:r>
            <a:r>
              <a:rPr lang="zh-CN" altLang="en-US" dirty="0">
                <a:effectLst>
                  <a:outerShdw blurRad="38100" dist="38100" dir="2700000" algn="tl">
                    <a:srgbClr val="000000">
                      <a:alpha val="43137"/>
                    </a:srgbClr>
                  </a:outerShdw>
                </a:effectLst>
              </a:rPr>
              <a:t>判定与大数分解 </a:t>
            </a:r>
            <a:endParaRPr lang="zh-CN" altLang="en-US" dirty="0">
              <a:effectLst>
                <a:outerShdw blurRad="38100" dist="38100" dir="2700000" algn="tl">
                  <a:srgbClr val="000000">
                    <a:alpha val="43137"/>
                  </a:srgbClr>
                </a:outerShdw>
              </a:effectLst>
            </a:endParaRPr>
          </a:p>
          <a:p>
            <a:pPr>
              <a:lnSpc>
                <a:spcPct val="150000"/>
              </a:lnSpc>
            </a:pPr>
            <a:r>
              <a:rPr lang="zh-CN" altLang="en-US" dirty="0" smtClean="0">
                <a:effectLst>
                  <a:outerShdw blurRad="38100" dist="38100" dir="2700000" algn="tl">
                    <a:srgbClr val="000000">
                      <a:alpha val="43137"/>
                    </a:srgbClr>
                  </a:outerShdw>
                </a:effectLst>
              </a:rPr>
              <a:t>身份认证问题 </a:t>
            </a:r>
            <a:r>
              <a:rPr lang="en-US" altLang="zh-CN" dirty="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图</a:t>
            </a:r>
            <a:r>
              <a:rPr lang="zh-CN" altLang="en-US" dirty="0">
                <a:effectLst>
                  <a:outerShdw blurRad="38100" dist="38100" dir="2700000" algn="tl">
                    <a:srgbClr val="000000">
                      <a:alpha val="43137"/>
                    </a:srgbClr>
                  </a:outerShdw>
                </a:effectLst>
              </a:rPr>
              <a:t>着色问题（NP难解问题</a:t>
            </a:r>
            <a:r>
              <a:rPr lang="zh-CN" altLang="en-US" dirty="0" smtClean="0">
                <a:effectLst>
                  <a:outerShdw blurRad="38100" dist="38100" dir="2700000" algn="tl">
                    <a:srgbClr val="000000">
                      <a:alpha val="43137"/>
                    </a:srgbClr>
                  </a:outerShdw>
                </a:effectLst>
              </a:rPr>
              <a:t>）</a:t>
            </a:r>
            <a:endParaRPr lang="zh-CN" altLang="en-US" dirty="0">
              <a:effectLst>
                <a:outerShdw blurRad="38100" dist="38100" dir="2700000" algn="tl">
                  <a:srgbClr val="000000">
                    <a:alpha val="43137"/>
                  </a:srgbClr>
                </a:outerShdw>
              </a:effectLst>
            </a:endParaRPr>
          </a:p>
          <a:p>
            <a:pPr>
              <a:lnSpc>
                <a:spcPct val="150000"/>
              </a:lnSpc>
            </a:pPr>
            <a:r>
              <a:rPr lang="zh-CN" altLang="en-US" dirty="0" smtClean="0">
                <a:effectLst>
                  <a:outerShdw blurRad="38100" dist="38100" dir="2700000" algn="tl">
                    <a:srgbClr val="000000">
                      <a:alpha val="43137"/>
                    </a:srgbClr>
                  </a:outerShdw>
                </a:effectLst>
              </a:rPr>
              <a:t>网页排名问题 </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稀疏矩阵的计算</a:t>
            </a:r>
            <a:endParaRPr lang="en-US" altLang="zh-CN" dirty="0">
              <a:effectLst>
                <a:outerShdw blurRad="38100" dist="38100" dir="2700000" algn="tl">
                  <a:srgbClr val="000000">
                    <a:alpha val="43137"/>
                  </a:srgbClr>
                </a:outerShdw>
              </a:effectLst>
            </a:endParaRPr>
          </a:p>
          <a:p>
            <a:pPr>
              <a:lnSpc>
                <a:spcPct val="150000"/>
              </a:lnSpc>
            </a:pPr>
            <a:r>
              <a:rPr lang="zh-CN" altLang="en-US" dirty="0" smtClean="0">
                <a:effectLst>
                  <a:outerShdw blurRad="38100" dist="38100" dir="2700000" algn="tl">
                    <a:srgbClr val="000000">
                      <a:alpha val="43137"/>
                    </a:srgbClr>
                  </a:outerShdw>
                </a:effectLst>
              </a:rPr>
              <a:t>大数据时代的个人隐私保护</a:t>
            </a:r>
            <a:endParaRPr lang="en-US" altLang="zh-CN" dirty="0" smtClean="0">
              <a:effectLst>
                <a:outerShdw blurRad="38100" dist="38100" dir="2700000" algn="tl">
                  <a:srgbClr val="000000">
                    <a:alpha val="43137"/>
                  </a:srgbClr>
                </a:outerShdw>
              </a:effectLs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324" y="4005064"/>
            <a:ext cx="2029088" cy="2736527"/>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3660" y="3353770"/>
            <a:ext cx="2520280" cy="3360373"/>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标题 1"/>
          <p:cNvSpPr>
            <a:spLocks noGrp="1" noChangeArrowheads="1"/>
          </p:cNvSpPr>
          <p:nvPr>
            <p:ph type="title" idx="4294967295"/>
          </p:nvPr>
        </p:nvSpPr>
        <p:spPr>
          <a:xfrm>
            <a:off x="71438" y="211138"/>
            <a:ext cx="7170737" cy="492125"/>
          </a:xfrm>
          <a:ln/>
          <a:extLs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zh-CN" altLang="en-US" b="1" dirty="0" smtClean="0">
                <a:ea typeface="宋体" pitchFamily="2" charset="-122"/>
              </a:rPr>
              <a:t>用计算思维解决问题</a:t>
            </a:r>
            <a:r>
              <a:rPr lang="zh-CN" altLang="en-US" b="1" dirty="0" smtClean="0">
                <a:ea typeface="宋体" pitchFamily="2" charset="-122"/>
              </a:rPr>
              <a:t>的一个非平凡例子</a:t>
            </a:r>
            <a:endParaRPr lang="zh-CN" altLang="en-US" b="1" dirty="0">
              <a:ea typeface="宋体" pitchFamily="2" charset="-122"/>
            </a:endParaRPr>
          </a:p>
        </p:txBody>
      </p:sp>
      <p:sp>
        <p:nvSpPr>
          <p:cNvPr id="6" name="矩形 5"/>
          <p:cNvSpPr/>
          <p:nvPr/>
        </p:nvSpPr>
        <p:spPr>
          <a:xfrm>
            <a:off x="467544" y="1196752"/>
            <a:ext cx="8064896" cy="2031325"/>
          </a:xfrm>
          <a:prstGeom prst="rect">
            <a:avLst/>
          </a:prstGeom>
        </p:spPr>
        <p:txBody>
          <a:bodyPr wrap="square">
            <a:spAutoFit/>
          </a:bodyPr>
          <a:lstStyle/>
          <a:p>
            <a:pPr marL="457200" indent="-457200">
              <a:lnSpc>
                <a:spcPct val="150000"/>
              </a:lnSpc>
              <a:buFont typeface="Arial" panose="020B0604020202020204" pitchFamily="34" charset="0"/>
              <a:buChar char="•"/>
            </a:pPr>
            <a:r>
              <a:rPr lang="zh-CN" altLang="en-US" sz="2800" dirty="0">
                <a:latin typeface="宋体" panose="02010600030101010101" pitchFamily="2" charset="-122"/>
                <a:ea typeface="宋体" panose="02010600030101010101" pitchFamily="2" charset="-122"/>
              </a:rPr>
              <a:t>在网络上如何向某个实体证实自己的身份</a:t>
            </a:r>
            <a:r>
              <a:rPr lang="zh-CN" altLang="en-US" sz="2800" dirty="0" smtClean="0">
                <a:latin typeface="宋体" panose="02010600030101010101" pitchFamily="2" charset="-122"/>
                <a:ea typeface="宋体" panose="02010600030101010101" pitchFamily="2" charset="-122"/>
              </a:rPr>
              <a:t>？</a:t>
            </a:r>
            <a:endParaRPr lang="en-US" altLang="zh-CN" sz="2800" dirty="0" smtClean="0">
              <a:latin typeface="宋体" panose="02010600030101010101" pitchFamily="2" charset="-122"/>
              <a:ea typeface="宋体" panose="02010600030101010101" pitchFamily="2" charset="-122"/>
            </a:endParaRPr>
          </a:p>
          <a:p>
            <a:pPr marL="457200" indent="-457200">
              <a:lnSpc>
                <a:spcPct val="150000"/>
              </a:lnSpc>
              <a:buFont typeface="Arial" panose="020B0604020202020204" pitchFamily="34" charset="0"/>
              <a:buChar char="•"/>
            </a:pPr>
            <a:r>
              <a:rPr lang="zh-CN" altLang="en-US" sz="2800" dirty="0">
                <a:latin typeface="宋体" panose="02010600030101010101" pitchFamily="2" charset="-122"/>
                <a:ea typeface="宋体" panose="02010600030101010101" pitchFamily="2" charset="-122"/>
              </a:rPr>
              <a:t>这称为</a:t>
            </a:r>
            <a:r>
              <a:rPr lang="zh-CN" altLang="en-US" sz="2800" dirty="0">
                <a:solidFill>
                  <a:srgbClr val="C00000"/>
                </a:solidFill>
                <a:latin typeface="宋体" panose="02010600030101010101" pitchFamily="2" charset="-122"/>
                <a:ea typeface="宋体" panose="02010600030101010101" pitchFamily="2" charset="-122"/>
              </a:rPr>
              <a:t>身份认证问题</a:t>
            </a:r>
            <a:r>
              <a:rPr lang="zh-CN" altLang="en-US" sz="2800" dirty="0">
                <a:latin typeface="宋体" panose="02010600030101010101" pitchFamily="2" charset="-122"/>
                <a:ea typeface="宋体" panose="02010600030101010101" pitchFamily="2" charset="-122"/>
              </a:rPr>
              <a:t>。</a:t>
            </a:r>
          </a:p>
          <a:p>
            <a:pPr marL="457200" indent="-457200">
              <a:lnSpc>
                <a:spcPct val="150000"/>
              </a:lnSpc>
              <a:buFont typeface="Arial" panose="020B0604020202020204" pitchFamily="34" charset="0"/>
              <a:buChar char="•"/>
            </a:pPr>
            <a:r>
              <a:rPr lang="zh-CN" altLang="en-US" sz="2800" dirty="0">
                <a:latin typeface="宋体" panose="02010600030101010101" pitchFamily="2" charset="-122"/>
                <a:ea typeface="宋体" panose="02010600030101010101" pitchFamily="2" charset="-122"/>
              </a:rPr>
              <a:t>关于这个问题已经有大量的研究和解决方案</a:t>
            </a:r>
            <a:r>
              <a:rPr lang="zh-CN" altLang="en-US" sz="2800" dirty="0" smtClean="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p:txBody>
      </p:sp>
      <p:pic>
        <p:nvPicPr>
          <p:cNvPr id="7" name="图片 6"/>
          <p:cNvPicPr>
            <a:picLocks noChangeAspect="1"/>
          </p:cNvPicPr>
          <p:nvPr/>
        </p:nvPicPr>
        <p:blipFill>
          <a:blip r:embed="rId3"/>
          <a:stretch>
            <a:fillRect/>
          </a:stretch>
        </p:blipFill>
        <p:spPr>
          <a:xfrm>
            <a:off x="1763688" y="3789040"/>
            <a:ext cx="5133746" cy="1728192"/>
          </a:xfrm>
          <a:prstGeom prst="rect">
            <a:avLst/>
          </a:prstGeom>
        </p:spPr>
      </p:pic>
    </p:spTree>
    <p:extLst>
      <p:ext uri="{BB962C8B-B14F-4D97-AF65-F5344CB8AC3E}">
        <p14:creationId xmlns:p14="http://schemas.microsoft.com/office/powerpoint/2010/main" val="182522535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标题 1"/>
          <p:cNvSpPr>
            <a:spLocks noGrp="1" noChangeArrowheads="1"/>
          </p:cNvSpPr>
          <p:nvPr>
            <p:ph type="title" idx="4294967295"/>
          </p:nvPr>
        </p:nvSpPr>
        <p:spPr>
          <a:xfrm>
            <a:off x="71438" y="211138"/>
            <a:ext cx="7170737" cy="492125"/>
          </a:xfrm>
          <a:ln/>
          <a:extLs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zh-CN" altLang="en-US" b="1" dirty="0" smtClean="0">
                <a:ea typeface="宋体" pitchFamily="2" charset="-122"/>
              </a:rPr>
              <a:t>用计算思维解决问题</a:t>
            </a:r>
            <a:r>
              <a:rPr lang="zh-CN" altLang="en-US" b="1" dirty="0" smtClean="0">
                <a:ea typeface="宋体" pitchFamily="2" charset="-122"/>
              </a:rPr>
              <a:t>的一个非平凡例子</a:t>
            </a:r>
            <a:endParaRPr lang="zh-CN" altLang="en-US" b="1" dirty="0">
              <a:ea typeface="宋体" pitchFamily="2" charset="-122"/>
            </a:endParaRPr>
          </a:p>
        </p:txBody>
      </p:sp>
      <p:sp>
        <p:nvSpPr>
          <p:cNvPr id="5" name="矩形 4"/>
          <p:cNvSpPr/>
          <p:nvPr/>
        </p:nvSpPr>
        <p:spPr>
          <a:xfrm>
            <a:off x="467544" y="1268760"/>
            <a:ext cx="8208912" cy="3323987"/>
          </a:xfrm>
          <a:prstGeom prst="rect">
            <a:avLst/>
          </a:prstGeom>
        </p:spPr>
        <p:txBody>
          <a:bodyPr wrap="square">
            <a:spAutoFit/>
          </a:bodyPr>
          <a:lstStyle/>
          <a:p>
            <a:pPr marL="457200" indent="-457200">
              <a:lnSpc>
                <a:spcPct val="150000"/>
              </a:lnSpc>
              <a:buFont typeface="Arial" panose="020B0604020202020204" pitchFamily="34" charset="0"/>
              <a:buChar char="•"/>
            </a:pPr>
            <a:r>
              <a:rPr lang="zh-CN" altLang="en-US" sz="2800" dirty="0">
                <a:latin typeface="宋体" panose="02010600030101010101" pitchFamily="2" charset="-122"/>
                <a:ea typeface="宋体" panose="02010600030101010101" pitchFamily="2" charset="-122"/>
              </a:rPr>
              <a:t>真正难做到的是：既要证实身份，同时不透露与身份有关的任何有价值的信息</a:t>
            </a:r>
            <a:r>
              <a:rPr lang="zh-CN" altLang="en-US" sz="2800" dirty="0" smtClean="0">
                <a:latin typeface="宋体" panose="02010600030101010101" pitchFamily="2" charset="-122"/>
                <a:ea typeface="宋体" panose="02010600030101010101" pitchFamily="2" charset="-122"/>
              </a:rPr>
              <a:t>。</a:t>
            </a:r>
            <a:endParaRPr lang="en-US" altLang="zh-CN" sz="2800" dirty="0" smtClean="0">
              <a:latin typeface="宋体" panose="02010600030101010101" pitchFamily="2" charset="-122"/>
              <a:ea typeface="宋体" panose="02010600030101010101" pitchFamily="2" charset="-122"/>
            </a:endParaRPr>
          </a:p>
          <a:p>
            <a:pPr marL="457200" indent="-457200">
              <a:lnSpc>
                <a:spcPct val="150000"/>
              </a:lnSpc>
              <a:buFont typeface="Arial" panose="020B0604020202020204" pitchFamily="34" charset="0"/>
              <a:buChar char="•"/>
            </a:pPr>
            <a:r>
              <a:rPr lang="zh-CN" altLang="en-US" sz="2800" dirty="0" smtClean="0">
                <a:latin typeface="宋体" panose="02010600030101010101" pitchFamily="2" charset="-122"/>
                <a:ea typeface="宋体" panose="02010600030101010101" pitchFamily="2" charset="-122"/>
              </a:rPr>
              <a:t>这</a:t>
            </a:r>
            <a:r>
              <a:rPr lang="zh-CN" altLang="en-US" sz="2800" dirty="0">
                <a:latin typeface="宋体" panose="02010600030101010101" pitchFamily="2" charset="-122"/>
                <a:ea typeface="宋体" panose="02010600030101010101" pitchFamily="2" charset="-122"/>
              </a:rPr>
              <a:t>能做到吗？</a:t>
            </a:r>
          </a:p>
          <a:p>
            <a:pPr marL="457200" indent="-457200">
              <a:lnSpc>
                <a:spcPct val="150000"/>
              </a:lnSpc>
              <a:buFont typeface="Arial" panose="020B0604020202020204" pitchFamily="34" charset="0"/>
              <a:buChar char="•"/>
            </a:pPr>
            <a:r>
              <a:rPr lang="zh-CN" altLang="en-US" sz="2800" dirty="0" smtClean="0">
                <a:latin typeface="宋体" panose="02010600030101010101" pitchFamily="2" charset="-122"/>
                <a:ea typeface="宋体" panose="02010600030101010101" pitchFamily="2" charset="-122"/>
              </a:rPr>
              <a:t>如果不</a:t>
            </a:r>
            <a:r>
              <a:rPr lang="zh-CN" altLang="en-US" sz="2800" dirty="0">
                <a:latin typeface="宋体" panose="02010600030101010101" pitchFamily="2" charset="-122"/>
                <a:ea typeface="宋体" panose="02010600030101010101" pitchFamily="2" charset="-122"/>
              </a:rPr>
              <a:t>改变观念，肯定</a:t>
            </a:r>
            <a:r>
              <a:rPr lang="zh-CN" altLang="en-US" sz="2800" dirty="0" smtClean="0">
                <a:latin typeface="宋体" panose="02010600030101010101" pitchFamily="2" charset="-122"/>
                <a:ea typeface="宋体" panose="02010600030101010101" pitchFamily="2" charset="-122"/>
              </a:rPr>
              <a:t>做不到</a:t>
            </a:r>
            <a:r>
              <a:rPr lang="en-US" altLang="zh-CN" sz="2800" dirty="0" smtClean="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a:p>
            <a:pPr marL="457200" indent="-457200">
              <a:lnSpc>
                <a:spcPct val="150000"/>
              </a:lnSpc>
              <a:buFont typeface="Arial" panose="020B0604020202020204" pitchFamily="34" charset="0"/>
              <a:buChar char="•"/>
            </a:pP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隐含假设</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是</a:t>
            </a:r>
            <a:r>
              <a:rPr lang="zh-CN" altLang="en-US" sz="2800" dirty="0">
                <a:latin typeface="宋体" panose="02010600030101010101" pitchFamily="2" charset="-122"/>
                <a:ea typeface="宋体" panose="02010600030101010101" pitchFamily="2" charset="-122"/>
              </a:rPr>
              <a:t>定势思维最</a:t>
            </a:r>
            <a:r>
              <a:rPr lang="zh-CN" altLang="en-US" sz="2800" dirty="0" smtClean="0">
                <a:latin typeface="宋体" panose="02010600030101010101" pitchFamily="2" charset="-122"/>
                <a:ea typeface="宋体" panose="02010600030101010101" pitchFamily="2" charset="-122"/>
              </a:rPr>
              <a:t>常见</a:t>
            </a:r>
            <a:r>
              <a:rPr lang="zh-CN" altLang="en-US" sz="2800" dirty="0">
                <a:latin typeface="宋体" panose="02010600030101010101" pitchFamily="2" charset="-122"/>
                <a:ea typeface="宋体" panose="02010600030101010101" pitchFamily="2" charset="-122"/>
              </a:rPr>
              <a:t>的</a:t>
            </a:r>
            <a:r>
              <a:rPr lang="zh-CN" altLang="en-US" sz="2800" dirty="0" smtClean="0">
                <a:latin typeface="宋体" panose="02010600030101010101" pitchFamily="2" charset="-122"/>
                <a:ea typeface="宋体" panose="02010600030101010101" pitchFamily="2" charset="-122"/>
              </a:rPr>
              <a:t>现象</a:t>
            </a:r>
            <a:r>
              <a:rPr lang="zh-CN" altLang="en-US" sz="2800" dirty="0">
                <a:latin typeface="宋体" panose="02010600030101010101" pitchFamily="2" charset="-122"/>
                <a:ea typeface="宋体" panose="02010600030101010101" pitchFamily="2" charset="-122"/>
              </a:rPr>
              <a:t>之一</a:t>
            </a:r>
            <a:r>
              <a:rPr lang="zh-CN" altLang="en-US" sz="2800" dirty="0" smtClean="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p:txBody>
      </p:sp>
      <p:sp>
        <p:nvSpPr>
          <p:cNvPr id="6" name="矩形 5"/>
          <p:cNvSpPr/>
          <p:nvPr/>
        </p:nvSpPr>
        <p:spPr>
          <a:xfrm>
            <a:off x="899592" y="4653136"/>
            <a:ext cx="4193675" cy="1089529"/>
          </a:xfrm>
          <a:prstGeom prst="rect">
            <a:avLst/>
          </a:prstGeom>
        </p:spPr>
        <p:txBody>
          <a:bodyPr wrap="square">
            <a:spAutoFit/>
          </a:bodyPr>
          <a:lstStyle/>
          <a:p>
            <a:pPr marL="342900" indent="-342900" eaLnBrk="1" hangingPunct="1">
              <a:lnSpc>
                <a:spcPct val="120000"/>
              </a:lnSpc>
              <a:buFont typeface="Arial" pitchFamily="34" charset="0"/>
              <a:buChar char="•"/>
            </a:pPr>
            <a:r>
              <a:rPr lang="zh-CN" altLang="en-US" b="0"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假设了验证过程要一次</a:t>
            </a:r>
            <a:r>
              <a:rPr lang="zh-CN" altLang="en-US" b="0"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完成</a:t>
            </a:r>
            <a:r>
              <a:rPr lang="zh-CN" altLang="en-US" b="0"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a:t>
            </a:r>
            <a:endParaRPr lang="en-US" altLang="zh-CN" b="0"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eaLnBrk="1" hangingPunct="1">
              <a:lnSpc>
                <a:spcPct val="120000"/>
              </a:lnSpc>
              <a:buFont typeface="Arial" pitchFamily="34" charset="0"/>
              <a:buChar char="•"/>
            </a:pPr>
            <a:r>
              <a:rPr lang="zh-CN" altLang="en-US" b="0"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假设</a:t>
            </a:r>
            <a:r>
              <a:rPr lang="zh-CN" altLang="en-US" b="0"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了一方</a:t>
            </a:r>
            <a:r>
              <a:rPr lang="zh-CN" altLang="en-US" b="0"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只能问</a:t>
            </a:r>
            <a:r>
              <a:rPr lang="zh-CN" altLang="en-US" b="0"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、另一方方</a:t>
            </a:r>
            <a:r>
              <a:rPr lang="zh-CN" altLang="en-US" b="0"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只能答。</a:t>
            </a:r>
            <a:endParaRPr lang="en-US" altLang="zh-CN" b="0"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eaLnBrk="1" hangingPunct="1">
              <a:lnSpc>
                <a:spcPct val="120000"/>
              </a:lnSpc>
              <a:buFont typeface="Arial" pitchFamily="34" charset="0"/>
              <a:buChar char="•"/>
            </a:pPr>
            <a:r>
              <a:rPr lang="zh-CN" altLang="en-US" b="0"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假设</a:t>
            </a:r>
            <a:r>
              <a:rPr lang="zh-CN" altLang="en-US" b="0"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了验证结果</a:t>
            </a:r>
            <a:r>
              <a:rPr lang="zh-CN" altLang="en-US" b="0"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的绝对性</a:t>
            </a:r>
            <a:r>
              <a:rPr lang="zh-CN" altLang="en-US" b="0"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a:t>
            </a:r>
            <a:endParaRPr lang="en-US" altLang="zh-CN" b="0"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855274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21007" y="11631"/>
            <a:ext cx="2698175" cy="523220"/>
          </a:xfrm>
          <a:prstGeom prst="rect">
            <a:avLst/>
          </a:prstGeom>
        </p:spPr>
        <p:txBody>
          <a:bodyPr wrap="none">
            <a:spAutoFit/>
          </a:bodyPr>
          <a:lstStyle/>
          <a:p>
            <a:r>
              <a:rPr lang="zh-CN" altLang="en-US" sz="2800" dirty="0" smtClean="0">
                <a:solidFill>
                  <a:srgbClr val="C00000"/>
                </a:solidFill>
                <a:effectLst>
                  <a:outerShdw blurRad="38100" dist="38100" dir="2700000" algn="tl">
                    <a:srgbClr val="000000">
                      <a:alpha val="43137"/>
                    </a:srgbClr>
                  </a:outerShdw>
                </a:effectLst>
                <a:latin typeface="Script MT Bold" pitchFamily="66" charset="0"/>
                <a:ea typeface="微软雅黑" pitchFamily="34" charset="-122"/>
              </a:rPr>
              <a:t>零知识认证问题</a:t>
            </a:r>
            <a:endParaRPr lang="zh-CN" altLang="en-US" sz="2800" dirty="0">
              <a:solidFill>
                <a:srgbClr val="C00000"/>
              </a:solidFill>
              <a:effectLst>
                <a:outerShdw blurRad="38100" dist="38100" dir="2700000" algn="tl">
                  <a:srgbClr val="000000">
                    <a:alpha val="43137"/>
                  </a:srgbClr>
                </a:outerShdw>
              </a:effectLst>
              <a:latin typeface="Script MT Bold" pitchFamily="66" charset="0"/>
              <a:ea typeface="微软雅黑" pitchFamily="34" charset="-122"/>
            </a:endParaRPr>
          </a:p>
        </p:txBody>
      </p:sp>
      <p:sp>
        <p:nvSpPr>
          <p:cNvPr id="5" name="矩形 4"/>
          <p:cNvSpPr/>
          <p:nvPr/>
        </p:nvSpPr>
        <p:spPr>
          <a:xfrm>
            <a:off x="220998" y="653702"/>
            <a:ext cx="4193675" cy="1311128"/>
          </a:xfrm>
          <a:prstGeom prst="rect">
            <a:avLst/>
          </a:prstGeom>
        </p:spPr>
        <p:txBody>
          <a:bodyPr wrap="square">
            <a:spAutoFit/>
          </a:bodyPr>
          <a:lstStyle/>
          <a:p>
            <a:pPr algn="just" eaLnBrk="1" hangingPunct="1">
              <a:lnSpc>
                <a:spcPct val="120000"/>
              </a:lnSpc>
            </a:pPr>
            <a:r>
              <a:rPr lang="zh-CN" altLang="en-US" sz="2200" dirty="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一方（证明者）在不</a:t>
            </a:r>
            <a:r>
              <a:rPr lang="zh-CN" altLang="en-US" sz="22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暴露任何有用信息的前提</a:t>
            </a:r>
            <a:r>
              <a:rPr lang="zh-CN" altLang="en-US" sz="2200" dirty="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下，向另一方（验证方）证明她知道一个秘密。</a:t>
            </a:r>
            <a:endParaRPr lang="en-US" altLang="zh-CN" sz="2200" dirty="0">
              <a:solidFill>
                <a:srgbClr val="00B05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 name="矩形 5"/>
          <p:cNvSpPr/>
          <p:nvPr/>
        </p:nvSpPr>
        <p:spPr>
          <a:xfrm>
            <a:off x="4725619" y="2550998"/>
            <a:ext cx="4193675" cy="1061381"/>
          </a:xfrm>
          <a:prstGeom prst="rect">
            <a:avLst/>
          </a:prstGeom>
        </p:spPr>
        <p:txBody>
          <a:bodyPr wrap="square">
            <a:spAutoFit/>
          </a:bodyPr>
          <a:lstStyle/>
          <a:p>
            <a:pPr marL="285750" indent="-285750" algn="just" eaLnBrk="1" hangingPunct="1">
              <a:lnSpc>
                <a:spcPct val="120000"/>
              </a:lnSpc>
              <a:buFont typeface="Arial" pitchFamily="34" charset="0"/>
              <a:buChar char="•"/>
            </a:pPr>
            <a:r>
              <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1985</a:t>
            </a:r>
            <a:r>
              <a:rPr lang="zh-CN" altLang="en-US"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年由以色列计算机科学家</a:t>
            </a:r>
            <a:r>
              <a:rPr lang="en-US" altLang="zh-CN" dirty="0" err="1">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Shafi</a:t>
            </a:r>
            <a:r>
              <a:rPr lang="en-US" altLang="zh-CN"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 </a:t>
            </a:r>
            <a:r>
              <a:rPr lang="en-US" altLang="zh-CN" dirty="0" err="1">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Goldwasser</a:t>
            </a:r>
            <a:r>
              <a:rPr lang="zh-CN" altLang="en-US"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等</a:t>
            </a: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人首先提出。</a:t>
            </a:r>
            <a:endPar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a:p>
            <a:pPr marL="285750" indent="-285750" algn="just" eaLnBrk="1" hangingPunct="1">
              <a:lnSpc>
                <a:spcPct val="120000"/>
              </a:lnSpc>
              <a:buFont typeface="Arial" pitchFamily="34" charset="0"/>
              <a:buChar char="•"/>
            </a:pPr>
            <a:r>
              <a:rPr lang="en-US" altLang="zh-CN" dirty="0" err="1"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Goldwasser</a:t>
            </a: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获得</a:t>
            </a:r>
            <a:r>
              <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2012</a:t>
            </a: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年度图灵奖。</a:t>
            </a:r>
            <a:endParaRPr lang="en-US" altLang="zh-CN"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7" name="矩形 6"/>
          <p:cNvSpPr/>
          <p:nvPr/>
        </p:nvSpPr>
        <p:spPr>
          <a:xfrm>
            <a:off x="239306" y="2665472"/>
            <a:ext cx="4193675" cy="1754326"/>
          </a:xfrm>
          <a:prstGeom prst="rect">
            <a:avLst/>
          </a:prstGeom>
        </p:spPr>
        <p:txBody>
          <a:bodyPr wrap="square">
            <a:spAutoFit/>
          </a:bodyPr>
          <a:lstStyle/>
          <a:p>
            <a:pPr>
              <a:lnSpc>
                <a:spcPct val="150000"/>
              </a:lnSpc>
            </a:pPr>
            <a:r>
              <a:rPr lang="en-US" altLang="zh-CN" sz="2400" dirty="0" err="1" smtClean="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Goldwasser</a:t>
            </a:r>
            <a:r>
              <a:rPr lang="zh-CN" altLang="en-US" sz="2400" dirty="0" smtClean="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的突破性思想很大程度上基于去掉</a:t>
            </a:r>
            <a:r>
              <a:rPr lang="zh-CN" altLang="en-US" sz="2400" dirty="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三</a:t>
            </a:r>
            <a:r>
              <a:rPr lang="zh-CN" altLang="en-US" sz="2400" dirty="0" smtClean="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个隐含的不必要假设。</a:t>
            </a:r>
            <a:endParaRPr lang="zh-CN" altLang="en-US" sz="2400" dirty="0">
              <a:solidFill>
                <a:srgbClr val="A5002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8" name="矩形 7"/>
          <p:cNvSpPr/>
          <p:nvPr/>
        </p:nvSpPr>
        <p:spPr>
          <a:xfrm>
            <a:off x="221007" y="5279079"/>
            <a:ext cx="4193675" cy="1200329"/>
          </a:xfrm>
          <a:prstGeom prst="rect">
            <a:avLst/>
          </a:prstGeom>
        </p:spPr>
        <p:txBody>
          <a:bodyPr wrap="square">
            <a:spAutoFit/>
          </a:bodyPr>
          <a:lstStyle/>
          <a:p>
            <a:pPr>
              <a:lnSpc>
                <a:spcPct val="150000"/>
              </a:lnSpc>
            </a:pPr>
            <a:r>
              <a:rPr lang="zh-CN" altLang="en-US" sz="2400" dirty="0" smtClean="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rPr>
              <a:t>去掉隐含假设后对答案的要求有显著变化。</a:t>
            </a:r>
            <a:endParaRPr lang="zh-CN" altLang="en-US" sz="2400" dirty="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 name="矩形 8"/>
          <p:cNvSpPr/>
          <p:nvPr/>
        </p:nvSpPr>
        <p:spPr>
          <a:xfrm>
            <a:off x="4725618" y="3831710"/>
            <a:ext cx="4193675" cy="2419124"/>
          </a:xfrm>
          <a:prstGeom prst="rect">
            <a:avLst/>
          </a:prstGeom>
        </p:spPr>
        <p:txBody>
          <a:bodyPr wrap="square">
            <a:spAutoFit/>
          </a:bodyPr>
          <a:lstStyle/>
          <a:p>
            <a:pPr marL="342900" indent="-342900">
              <a:lnSpc>
                <a:spcPct val="120000"/>
              </a:lnSpc>
              <a:buFont typeface="Arial" pitchFamily="34" charset="0"/>
              <a:buChar char="•"/>
            </a:pP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验证过程不必一次性完成，可以进行多步验证，每一步只验证一个微小的部分。</a:t>
            </a:r>
            <a:endPar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20000"/>
              </a:lnSpc>
              <a:buFont typeface="Arial" pitchFamily="34" charset="0"/>
              <a:buChar char="•"/>
            </a:pP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求证方和证明方可以进行任意对话。</a:t>
            </a:r>
            <a:endPar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20000"/>
              </a:lnSpc>
              <a:buFont typeface="Arial" pitchFamily="34" charset="0"/>
              <a:buChar char="•"/>
            </a:pP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不强求绝对的“零”知识，只要求在每一步“几乎”是零知识的，而累积的结果不随着步骤的增多而加大。</a:t>
            </a:r>
            <a:endPar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0" name="Picture 9" descr="shaf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066" y="594344"/>
            <a:ext cx="1622780" cy="19566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84232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 y="11631"/>
            <a:ext cx="9144000" cy="685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578812"/>
            <a:ext cx="4572000" cy="2253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221007" y="11631"/>
            <a:ext cx="5570756" cy="523220"/>
          </a:xfrm>
          <a:prstGeom prst="rect">
            <a:avLst/>
          </a:prstGeom>
        </p:spPr>
        <p:txBody>
          <a:bodyPr wrap="none">
            <a:spAutoFit/>
          </a:bodyPr>
          <a:lstStyle/>
          <a:p>
            <a:r>
              <a:rPr lang="zh-CN" altLang="en-US" sz="2800" dirty="0" smtClean="0">
                <a:solidFill>
                  <a:srgbClr val="C00000"/>
                </a:solidFill>
                <a:effectLst>
                  <a:outerShdw blurRad="38100" dist="38100" dir="2700000" algn="tl">
                    <a:srgbClr val="000000">
                      <a:alpha val="43137"/>
                    </a:srgbClr>
                  </a:outerShdw>
                </a:effectLst>
                <a:latin typeface="Script MT Bold" pitchFamily="66" charset="0"/>
                <a:ea typeface="微软雅黑" pitchFamily="34" charset="-122"/>
              </a:rPr>
              <a:t>零知识认证问题 </a:t>
            </a:r>
            <a:r>
              <a:rPr lang="en-US" altLang="zh-CN" sz="2800" dirty="0" smtClean="0">
                <a:solidFill>
                  <a:srgbClr val="C00000"/>
                </a:solidFill>
                <a:effectLst>
                  <a:outerShdw blurRad="38100" dist="38100" dir="2700000" algn="tl">
                    <a:srgbClr val="000000">
                      <a:alpha val="43137"/>
                    </a:srgbClr>
                  </a:outerShdw>
                </a:effectLst>
                <a:latin typeface="Script MT Bold" pitchFamily="66" charset="0"/>
                <a:ea typeface="微软雅黑" pitchFamily="34" charset="-122"/>
              </a:rPr>
              <a:t>– </a:t>
            </a:r>
            <a:r>
              <a:rPr lang="zh-CN" altLang="en-US" sz="2800" dirty="0" smtClean="0">
                <a:solidFill>
                  <a:srgbClr val="C00000"/>
                </a:solidFill>
                <a:effectLst>
                  <a:outerShdw blurRad="38100" dist="38100" dir="2700000" algn="tl">
                    <a:srgbClr val="000000">
                      <a:alpha val="43137"/>
                    </a:srgbClr>
                  </a:outerShdw>
                </a:effectLst>
                <a:latin typeface="Script MT Bold" pitchFamily="66" charset="0"/>
                <a:ea typeface="微软雅黑" pitchFamily="34" charset="-122"/>
              </a:rPr>
              <a:t>一个简化的版本</a:t>
            </a:r>
            <a:endParaRPr lang="zh-CN" altLang="en-US" sz="2800" dirty="0">
              <a:solidFill>
                <a:srgbClr val="C00000"/>
              </a:solidFill>
              <a:effectLst>
                <a:outerShdw blurRad="38100" dist="38100" dir="2700000" algn="tl">
                  <a:srgbClr val="000000">
                    <a:alpha val="43137"/>
                  </a:srgbClr>
                </a:outerShdw>
              </a:effectLst>
              <a:latin typeface="Script MT Bold" pitchFamily="66" charset="0"/>
              <a:ea typeface="微软雅黑" pitchFamily="34" charset="-122"/>
            </a:endParaRPr>
          </a:p>
        </p:txBody>
      </p:sp>
      <p:sp>
        <p:nvSpPr>
          <p:cNvPr id="15" name="矩形 14"/>
          <p:cNvSpPr/>
          <p:nvPr/>
        </p:nvSpPr>
        <p:spPr>
          <a:xfrm>
            <a:off x="220998" y="653702"/>
            <a:ext cx="4193675" cy="1311128"/>
          </a:xfrm>
          <a:prstGeom prst="rect">
            <a:avLst/>
          </a:prstGeom>
        </p:spPr>
        <p:txBody>
          <a:bodyPr wrap="square">
            <a:spAutoFit/>
          </a:bodyPr>
          <a:lstStyle/>
          <a:p>
            <a:pPr algn="just" eaLnBrk="1" hangingPunct="1">
              <a:lnSpc>
                <a:spcPct val="120000"/>
              </a:lnSpc>
            </a:pPr>
            <a:r>
              <a:rPr lang="zh-CN" altLang="en-US" sz="22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证明者</a:t>
            </a:r>
            <a:r>
              <a:rPr lang="en-US" altLang="zh-CN" sz="22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A</a:t>
            </a:r>
            <a:r>
              <a:rPr lang="zh-CN" altLang="en-US" sz="22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向验证方</a:t>
            </a:r>
            <a:r>
              <a:rPr lang="en-US" altLang="zh-CN" sz="22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B</a:t>
            </a:r>
            <a:r>
              <a:rPr lang="zh-CN" altLang="en-US" sz="22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证明她有暗道内双面门的某一侧的钥匙，但不能透露是哪一面的钥匙（秘密）。</a:t>
            </a:r>
            <a:endParaRPr lang="en-US" altLang="zh-CN" sz="2200" dirty="0">
              <a:solidFill>
                <a:srgbClr val="00B05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6" name="矩形 15"/>
          <p:cNvSpPr/>
          <p:nvPr/>
        </p:nvSpPr>
        <p:spPr>
          <a:xfrm>
            <a:off x="4699617" y="4984672"/>
            <a:ext cx="4193675" cy="757130"/>
          </a:xfrm>
          <a:prstGeom prst="rect">
            <a:avLst/>
          </a:prstGeom>
        </p:spPr>
        <p:txBody>
          <a:bodyPr wrap="square">
            <a:spAutoFit/>
          </a:bodyPr>
          <a:lstStyle/>
          <a:p>
            <a:pPr marL="285750" indent="-285750" algn="just" eaLnBrk="1" hangingPunct="1">
              <a:lnSpc>
                <a:spcPct val="120000"/>
              </a:lnSpc>
              <a:buFont typeface="Arial" pitchFamily="34" charset="0"/>
              <a:buChar char="•"/>
            </a:pP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两个关键因素：重复及随机性！</a:t>
            </a:r>
            <a:endPar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a:p>
            <a:pPr marL="285750" indent="-285750" algn="just" eaLnBrk="1" hangingPunct="1">
              <a:lnSpc>
                <a:spcPct val="120000"/>
              </a:lnSpc>
              <a:buFont typeface="Arial" pitchFamily="34" charset="0"/>
              <a:buChar char="•"/>
            </a:pP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重复逐渐降低了</a:t>
            </a:r>
            <a:r>
              <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A</a:t>
            </a: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恰好蒙对的可能。</a:t>
            </a:r>
            <a:endParaRPr lang="en-US" altLang="zh-CN"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7" name="矩形 16"/>
          <p:cNvSpPr/>
          <p:nvPr/>
        </p:nvSpPr>
        <p:spPr>
          <a:xfrm>
            <a:off x="220998" y="2347786"/>
            <a:ext cx="4018085" cy="2308324"/>
          </a:xfrm>
          <a:prstGeom prst="rect">
            <a:avLst/>
          </a:prstGeom>
        </p:spPr>
        <p:txBody>
          <a:bodyPr wrap="square">
            <a:spAutoFit/>
          </a:bodyPr>
          <a:lstStyle/>
          <a:p>
            <a:pPr>
              <a:lnSpc>
                <a:spcPct val="150000"/>
              </a:lnSpc>
            </a:pPr>
            <a:r>
              <a:rPr lang="zh-CN" altLang="en-US" sz="2400" dirty="0" smtClean="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这称为</a:t>
            </a:r>
            <a:r>
              <a:rPr lang="en-US" altLang="zh-CN" sz="2400" dirty="0" err="1">
                <a:solidFill>
                  <a:srgbClr val="A50021"/>
                </a:solidFill>
                <a:effectLst>
                  <a:outerShdw blurRad="38100" dist="38100" dir="2700000" algn="tl">
                    <a:srgbClr val="C0C0C0"/>
                  </a:outerShdw>
                </a:effectLst>
                <a:ea typeface="宋体" charset="-122"/>
              </a:rPr>
              <a:t>Quisquater-Guillou-Berson</a:t>
            </a:r>
            <a:r>
              <a:rPr lang="zh-CN" altLang="en-US" sz="2400" dirty="0" smtClean="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零知识协议。这是所有可能中最简单的情况，因为涉及的知识仅有</a:t>
            </a:r>
            <a:r>
              <a:rPr lang="en-US" altLang="zh-CN" sz="2400" dirty="0" smtClean="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1</a:t>
            </a:r>
            <a:r>
              <a:rPr lang="zh-CN" altLang="en-US" sz="2400" dirty="0" smtClean="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位。</a:t>
            </a:r>
            <a:endParaRPr lang="zh-CN" altLang="en-US" sz="2400" dirty="0">
              <a:solidFill>
                <a:srgbClr val="A5002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8" name="矩形 17"/>
          <p:cNvSpPr/>
          <p:nvPr/>
        </p:nvSpPr>
        <p:spPr>
          <a:xfrm>
            <a:off x="142338" y="4984672"/>
            <a:ext cx="4350993" cy="1200329"/>
          </a:xfrm>
          <a:prstGeom prst="rect">
            <a:avLst/>
          </a:prstGeom>
        </p:spPr>
        <p:txBody>
          <a:bodyPr wrap="square">
            <a:spAutoFit/>
          </a:bodyPr>
          <a:lstStyle/>
          <a:p>
            <a:pPr>
              <a:lnSpc>
                <a:spcPct val="150000"/>
              </a:lnSpc>
            </a:pPr>
            <a:r>
              <a:rPr lang="zh-CN" altLang="en-US" sz="2400" dirty="0" smtClean="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rPr>
              <a:t>原始论文发表于</a:t>
            </a:r>
            <a:r>
              <a:rPr lang="en-US" altLang="zh-CN" sz="2400" dirty="0" smtClean="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rPr>
              <a:t>1989</a:t>
            </a:r>
            <a:r>
              <a:rPr lang="zh-CN" altLang="en-US" sz="2400" dirty="0" smtClean="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rPr>
              <a:t>年，标题为“写给婴儿的零知识协议” 。</a:t>
            </a:r>
            <a:endParaRPr lang="zh-CN" altLang="en-US" sz="2400" dirty="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9" name="矩形 18"/>
          <p:cNvSpPr/>
          <p:nvPr/>
        </p:nvSpPr>
        <p:spPr>
          <a:xfrm>
            <a:off x="4677509" y="2830831"/>
            <a:ext cx="4277328" cy="2086725"/>
          </a:xfrm>
          <a:prstGeom prst="rect">
            <a:avLst/>
          </a:prstGeom>
        </p:spPr>
        <p:txBody>
          <a:bodyPr wrap="square">
            <a:spAutoFit/>
          </a:bodyPr>
          <a:lstStyle/>
          <a:p>
            <a:pPr marL="342900" indent="-342900">
              <a:lnSpc>
                <a:spcPct val="120000"/>
              </a:lnSpc>
              <a:buFont typeface="Arial" pitchFamily="34" charset="0"/>
              <a:buChar char="•"/>
            </a:pPr>
            <a:r>
              <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A</a:t>
            </a: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先进入暗道走到岔道处。</a:t>
            </a:r>
            <a:endPar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20000"/>
              </a:lnSpc>
              <a:buFont typeface="Arial" pitchFamily="34" charset="0"/>
              <a:buChar char="•"/>
            </a:pPr>
            <a:r>
              <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B</a:t>
            </a: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进入暗道到达岔道处，同时</a:t>
            </a:r>
            <a:r>
              <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A</a:t>
            </a: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从自己有钥匙的那一侧到达门口。</a:t>
            </a:r>
            <a:endPar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20000"/>
              </a:lnSpc>
              <a:buFont typeface="Arial" pitchFamily="34" charset="0"/>
              <a:buChar char="•"/>
            </a:pPr>
            <a:r>
              <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B</a:t>
            </a: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要求</a:t>
            </a:r>
            <a:r>
              <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A</a:t>
            </a: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从</a:t>
            </a: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左侧或右侧出来。</a:t>
            </a:r>
            <a:endPar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20000"/>
              </a:lnSpc>
              <a:buFont typeface="Arial" pitchFamily="34" charset="0"/>
              <a:buChar char="•"/>
            </a:pP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重复上述步骤，直到</a:t>
            </a:r>
            <a:r>
              <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B</a:t>
            </a: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确信</a:t>
            </a:r>
            <a:r>
              <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A</a:t>
            </a: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的确有一把钥匙。</a:t>
            </a:r>
            <a:endPar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0" name="矩形 19"/>
          <p:cNvSpPr/>
          <p:nvPr/>
        </p:nvSpPr>
        <p:spPr>
          <a:xfrm>
            <a:off x="7547707" y="545404"/>
            <a:ext cx="708270" cy="307777"/>
          </a:xfrm>
          <a:prstGeom prst="rect">
            <a:avLst/>
          </a:prstGeom>
        </p:spPr>
        <p:txBody>
          <a:bodyPr wrap="square">
            <a:spAutoFit/>
          </a:bodyPr>
          <a:lstStyle/>
          <a:p>
            <a:pPr algn="ctr"/>
            <a:r>
              <a:rPr lang="zh-CN" altLang="en-US" sz="1400" b="1" dirty="0" smtClean="0">
                <a:solidFill>
                  <a:schemeClr val="tx2">
                    <a:lumMod val="50000"/>
                  </a:schemeClr>
                </a:solidFill>
                <a:effectLst>
                  <a:outerShdw blurRad="38100" dist="38100" dir="2700000" algn="tl">
                    <a:srgbClr val="000000">
                      <a:alpha val="43137"/>
                    </a:srgbClr>
                  </a:outerShdw>
                </a:effectLst>
              </a:rPr>
              <a:t>入口</a:t>
            </a:r>
            <a:endParaRPr lang="en-US" altLang="zh-CN" sz="1400" b="1" dirty="0" smtClean="0">
              <a:solidFill>
                <a:schemeClr val="tx2">
                  <a:lumMod val="50000"/>
                </a:schemeClr>
              </a:solidFill>
              <a:effectLst>
                <a:outerShdw blurRad="38100" dist="38100" dir="2700000" algn="tl">
                  <a:srgbClr val="000000">
                    <a:alpha val="43137"/>
                  </a:srgbClr>
                </a:outerShdw>
              </a:effectLst>
            </a:endParaRPr>
          </a:p>
        </p:txBody>
      </p:sp>
      <p:sp>
        <p:nvSpPr>
          <p:cNvPr id="21" name="矩形 20"/>
          <p:cNvSpPr/>
          <p:nvPr/>
        </p:nvSpPr>
        <p:spPr>
          <a:xfrm>
            <a:off x="5754151" y="1397628"/>
            <a:ext cx="708270" cy="307777"/>
          </a:xfrm>
          <a:prstGeom prst="rect">
            <a:avLst/>
          </a:prstGeom>
        </p:spPr>
        <p:txBody>
          <a:bodyPr wrap="square">
            <a:spAutoFit/>
          </a:bodyPr>
          <a:lstStyle/>
          <a:p>
            <a:pPr algn="ctr"/>
            <a:r>
              <a:rPr lang="zh-CN" altLang="en-US" sz="1400" b="1" dirty="0" smtClean="0">
                <a:solidFill>
                  <a:schemeClr val="tx2">
                    <a:lumMod val="50000"/>
                  </a:schemeClr>
                </a:solidFill>
                <a:effectLst>
                  <a:outerShdw blurRad="38100" dist="38100" dir="2700000" algn="tl">
                    <a:srgbClr val="000000">
                      <a:alpha val="43137"/>
                    </a:srgbClr>
                  </a:outerShdw>
                </a:effectLst>
              </a:rPr>
              <a:t>岔道</a:t>
            </a:r>
            <a:endParaRPr lang="en-US" altLang="zh-CN" sz="1400" b="1" dirty="0" smtClean="0">
              <a:solidFill>
                <a:schemeClr val="tx2">
                  <a:lumMod val="50000"/>
                </a:schemeClr>
              </a:solidFill>
              <a:effectLst>
                <a:outerShdw blurRad="38100" dist="38100" dir="2700000" algn="tl">
                  <a:srgbClr val="000000">
                    <a:alpha val="43137"/>
                  </a:srgbClr>
                </a:outerShdw>
              </a:effectLst>
            </a:endParaRPr>
          </a:p>
        </p:txBody>
      </p:sp>
      <p:sp>
        <p:nvSpPr>
          <p:cNvPr id="22" name="矩形 21"/>
          <p:cNvSpPr/>
          <p:nvPr/>
        </p:nvSpPr>
        <p:spPr>
          <a:xfrm>
            <a:off x="6348046" y="2201288"/>
            <a:ext cx="870438" cy="307777"/>
          </a:xfrm>
          <a:prstGeom prst="rect">
            <a:avLst/>
          </a:prstGeom>
        </p:spPr>
        <p:txBody>
          <a:bodyPr wrap="square">
            <a:spAutoFit/>
          </a:bodyPr>
          <a:lstStyle/>
          <a:p>
            <a:pPr algn="ctr"/>
            <a:r>
              <a:rPr lang="zh-CN" altLang="en-US" sz="1400" b="1" dirty="0" smtClean="0">
                <a:solidFill>
                  <a:schemeClr val="tx2">
                    <a:lumMod val="50000"/>
                  </a:schemeClr>
                </a:solidFill>
                <a:effectLst>
                  <a:outerShdw blurRad="38100" dist="38100" dir="2700000" algn="tl">
                    <a:srgbClr val="000000">
                      <a:alpha val="43137"/>
                    </a:srgbClr>
                  </a:outerShdw>
                </a:effectLst>
              </a:rPr>
              <a:t>双面门</a:t>
            </a:r>
            <a:endParaRPr lang="en-US" altLang="zh-CN" sz="1400" b="1" dirty="0" smtClean="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7685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 y="11631"/>
            <a:ext cx="9144000" cy="685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矩形 40"/>
          <p:cNvSpPr/>
          <p:nvPr/>
        </p:nvSpPr>
        <p:spPr>
          <a:xfrm>
            <a:off x="221007" y="11631"/>
            <a:ext cx="2698175" cy="523220"/>
          </a:xfrm>
          <a:prstGeom prst="rect">
            <a:avLst/>
          </a:prstGeom>
        </p:spPr>
        <p:txBody>
          <a:bodyPr wrap="none">
            <a:spAutoFit/>
          </a:bodyPr>
          <a:lstStyle/>
          <a:p>
            <a:r>
              <a:rPr lang="zh-CN" altLang="en-US" sz="2800" dirty="0" smtClean="0">
                <a:solidFill>
                  <a:srgbClr val="C00000"/>
                </a:solidFill>
                <a:effectLst>
                  <a:outerShdw blurRad="38100" dist="38100" dir="2700000" algn="tl">
                    <a:srgbClr val="000000">
                      <a:alpha val="43137"/>
                    </a:srgbClr>
                  </a:outerShdw>
                </a:effectLst>
                <a:latin typeface="Script MT Bold" pitchFamily="66" charset="0"/>
                <a:ea typeface="微软雅黑" pitchFamily="34" charset="-122"/>
              </a:rPr>
              <a:t>零知识认证问题</a:t>
            </a:r>
            <a:endParaRPr lang="zh-CN" altLang="en-US" sz="2800" dirty="0">
              <a:solidFill>
                <a:srgbClr val="C00000"/>
              </a:solidFill>
              <a:effectLst>
                <a:outerShdw blurRad="38100" dist="38100" dir="2700000" algn="tl">
                  <a:srgbClr val="000000">
                    <a:alpha val="43137"/>
                  </a:srgbClr>
                </a:outerShdw>
              </a:effectLst>
              <a:latin typeface="Script MT Bold" pitchFamily="66" charset="0"/>
              <a:ea typeface="微软雅黑" pitchFamily="34" charset="-122"/>
            </a:endParaRPr>
          </a:p>
        </p:txBody>
      </p:sp>
      <p:grpSp>
        <p:nvGrpSpPr>
          <p:cNvPr id="39" name="组合 38"/>
          <p:cNvGrpSpPr/>
          <p:nvPr/>
        </p:nvGrpSpPr>
        <p:grpSpPr>
          <a:xfrm>
            <a:off x="4772985" y="1799515"/>
            <a:ext cx="4038967" cy="3691562"/>
            <a:chOff x="4041775" y="2559758"/>
            <a:chExt cx="4572000" cy="3886200"/>
          </a:xfrm>
        </p:grpSpPr>
        <p:sp>
          <p:nvSpPr>
            <p:cNvPr id="5" name="Line 11"/>
            <p:cNvSpPr>
              <a:spLocks noChangeShapeType="1"/>
            </p:cNvSpPr>
            <p:nvPr/>
          </p:nvSpPr>
          <p:spPr bwMode="auto">
            <a:xfrm flipV="1">
              <a:off x="4194175" y="2712158"/>
              <a:ext cx="10668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2"/>
            <p:cNvSpPr>
              <a:spLocks noChangeShapeType="1"/>
            </p:cNvSpPr>
            <p:nvPr/>
          </p:nvSpPr>
          <p:spPr bwMode="auto">
            <a:xfrm flipV="1">
              <a:off x="5489575" y="2635958"/>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 name="Line 13"/>
            <p:cNvSpPr>
              <a:spLocks noChangeShapeType="1"/>
            </p:cNvSpPr>
            <p:nvPr/>
          </p:nvSpPr>
          <p:spPr bwMode="auto">
            <a:xfrm>
              <a:off x="7089775" y="2635958"/>
              <a:ext cx="13716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 name="Line 14"/>
            <p:cNvSpPr>
              <a:spLocks noChangeShapeType="1"/>
            </p:cNvSpPr>
            <p:nvPr/>
          </p:nvSpPr>
          <p:spPr bwMode="auto">
            <a:xfrm flipV="1">
              <a:off x="6632575" y="3855158"/>
              <a:ext cx="1752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Line 15"/>
            <p:cNvSpPr>
              <a:spLocks noChangeShapeType="1"/>
            </p:cNvSpPr>
            <p:nvPr/>
          </p:nvSpPr>
          <p:spPr bwMode="auto">
            <a:xfrm>
              <a:off x="4270375" y="3626558"/>
              <a:ext cx="21336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Line 16"/>
            <p:cNvSpPr>
              <a:spLocks noChangeShapeType="1"/>
            </p:cNvSpPr>
            <p:nvPr/>
          </p:nvSpPr>
          <p:spPr bwMode="auto">
            <a:xfrm flipV="1">
              <a:off x="6556375" y="2788358"/>
              <a:ext cx="45720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 name="Line 17"/>
            <p:cNvSpPr>
              <a:spLocks noChangeShapeType="1"/>
            </p:cNvSpPr>
            <p:nvPr/>
          </p:nvSpPr>
          <p:spPr bwMode="auto">
            <a:xfrm flipH="1" flipV="1">
              <a:off x="5413375" y="2712158"/>
              <a:ext cx="10668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Line 18"/>
            <p:cNvSpPr>
              <a:spLocks noChangeShapeType="1"/>
            </p:cNvSpPr>
            <p:nvPr/>
          </p:nvSpPr>
          <p:spPr bwMode="auto">
            <a:xfrm flipV="1">
              <a:off x="4956175" y="2712158"/>
              <a:ext cx="19812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Line 19"/>
            <p:cNvSpPr>
              <a:spLocks noChangeShapeType="1"/>
            </p:cNvSpPr>
            <p:nvPr/>
          </p:nvSpPr>
          <p:spPr bwMode="auto">
            <a:xfrm flipH="1" flipV="1">
              <a:off x="5413375" y="2712158"/>
              <a:ext cx="990600" cy="3581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 name="Line 20"/>
            <p:cNvSpPr>
              <a:spLocks noChangeShapeType="1"/>
            </p:cNvSpPr>
            <p:nvPr/>
          </p:nvSpPr>
          <p:spPr bwMode="auto">
            <a:xfrm flipH="1" flipV="1">
              <a:off x="4194175" y="3626558"/>
              <a:ext cx="685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Line 21"/>
            <p:cNvSpPr>
              <a:spLocks noChangeShapeType="1"/>
            </p:cNvSpPr>
            <p:nvPr/>
          </p:nvSpPr>
          <p:spPr bwMode="auto">
            <a:xfrm>
              <a:off x="4956175" y="4617158"/>
              <a:ext cx="144780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22"/>
            <p:cNvSpPr>
              <a:spLocks noChangeShapeType="1"/>
            </p:cNvSpPr>
            <p:nvPr/>
          </p:nvSpPr>
          <p:spPr bwMode="auto">
            <a:xfrm flipV="1">
              <a:off x="4879975" y="4617158"/>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Line 23"/>
            <p:cNvSpPr>
              <a:spLocks noChangeShapeType="1"/>
            </p:cNvSpPr>
            <p:nvPr/>
          </p:nvSpPr>
          <p:spPr bwMode="auto">
            <a:xfrm flipV="1">
              <a:off x="4956175" y="4159958"/>
              <a:ext cx="1524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Line 24"/>
            <p:cNvSpPr>
              <a:spLocks noChangeShapeType="1"/>
            </p:cNvSpPr>
            <p:nvPr/>
          </p:nvSpPr>
          <p:spPr bwMode="auto">
            <a:xfrm flipV="1">
              <a:off x="4879975" y="4159958"/>
              <a:ext cx="16002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Line 25"/>
            <p:cNvSpPr>
              <a:spLocks noChangeShapeType="1"/>
            </p:cNvSpPr>
            <p:nvPr/>
          </p:nvSpPr>
          <p:spPr bwMode="auto">
            <a:xfrm flipV="1">
              <a:off x="4879975" y="5150558"/>
              <a:ext cx="2286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Line 26"/>
            <p:cNvSpPr>
              <a:spLocks noChangeShapeType="1"/>
            </p:cNvSpPr>
            <p:nvPr/>
          </p:nvSpPr>
          <p:spPr bwMode="auto">
            <a:xfrm flipV="1">
              <a:off x="6480175" y="5302958"/>
              <a:ext cx="18288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27"/>
            <p:cNvSpPr>
              <a:spLocks noChangeShapeType="1"/>
            </p:cNvSpPr>
            <p:nvPr/>
          </p:nvSpPr>
          <p:spPr bwMode="auto">
            <a:xfrm flipV="1">
              <a:off x="6480175" y="5226758"/>
              <a:ext cx="6096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28"/>
            <p:cNvSpPr>
              <a:spLocks noChangeShapeType="1"/>
            </p:cNvSpPr>
            <p:nvPr/>
          </p:nvSpPr>
          <p:spPr bwMode="auto">
            <a:xfrm flipH="1" flipV="1">
              <a:off x="7089775" y="2712158"/>
              <a:ext cx="129540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29"/>
            <p:cNvSpPr>
              <a:spLocks noChangeShapeType="1"/>
            </p:cNvSpPr>
            <p:nvPr/>
          </p:nvSpPr>
          <p:spPr bwMode="auto">
            <a:xfrm flipH="1" flipV="1">
              <a:off x="6556375" y="4159958"/>
              <a:ext cx="17526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30"/>
            <p:cNvSpPr>
              <a:spLocks noChangeShapeType="1"/>
            </p:cNvSpPr>
            <p:nvPr/>
          </p:nvSpPr>
          <p:spPr bwMode="auto">
            <a:xfrm>
              <a:off x="7165975" y="5150558"/>
              <a:ext cx="1219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31"/>
            <p:cNvSpPr>
              <a:spLocks noChangeShapeType="1"/>
            </p:cNvSpPr>
            <p:nvPr/>
          </p:nvSpPr>
          <p:spPr bwMode="auto">
            <a:xfrm flipV="1">
              <a:off x="7089775" y="3855158"/>
              <a:ext cx="13716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Line 32"/>
            <p:cNvSpPr>
              <a:spLocks noChangeShapeType="1"/>
            </p:cNvSpPr>
            <p:nvPr/>
          </p:nvSpPr>
          <p:spPr bwMode="auto">
            <a:xfrm flipH="1" flipV="1">
              <a:off x="7013575" y="2635958"/>
              <a:ext cx="7620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33"/>
            <p:cNvSpPr>
              <a:spLocks noChangeShapeType="1"/>
            </p:cNvSpPr>
            <p:nvPr/>
          </p:nvSpPr>
          <p:spPr bwMode="auto">
            <a:xfrm flipV="1">
              <a:off x="6403975" y="4159958"/>
              <a:ext cx="15240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Oval 34"/>
            <p:cNvSpPr>
              <a:spLocks noChangeArrowheads="1"/>
            </p:cNvSpPr>
            <p:nvPr/>
          </p:nvSpPr>
          <p:spPr bwMode="auto">
            <a:xfrm>
              <a:off x="4041775" y="3474158"/>
              <a:ext cx="228600" cy="22860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Oval 35"/>
            <p:cNvSpPr>
              <a:spLocks noChangeArrowheads="1"/>
            </p:cNvSpPr>
            <p:nvPr/>
          </p:nvSpPr>
          <p:spPr bwMode="auto">
            <a:xfrm>
              <a:off x="5260975" y="2559758"/>
              <a:ext cx="228600" cy="2286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 name="Oval 36"/>
            <p:cNvSpPr>
              <a:spLocks noChangeArrowheads="1"/>
            </p:cNvSpPr>
            <p:nvPr/>
          </p:nvSpPr>
          <p:spPr bwMode="auto">
            <a:xfrm>
              <a:off x="6937375" y="2559758"/>
              <a:ext cx="228600" cy="22860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 name="Oval 37"/>
            <p:cNvSpPr>
              <a:spLocks noChangeArrowheads="1"/>
            </p:cNvSpPr>
            <p:nvPr/>
          </p:nvSpPr>
          <p:spPr bwMode="auto">
            <a:xfrm>
              <a:off x="8385175" y="3702758"/>
              <a:ext cx="228600" cy="2286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 name="Oval 38"/>
            <p:cNvSpPr>
              <a:spLocks noChangeArrowheads="1"/>
            </p:cNvSpPr>
            <p:nvPr/>
          </p:nvSpPr>
          <p:spPr bwMode="auto">
            <a:xfrm>
              <a:off x="6403975" y="4007558"/>
              <a:ext cx="228600" cy="2286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Oval 39"/>
            <p:cNvSpPr>
              <a:spLocks noChangeArrowheads="1"/>
            </p:cNvSpPr>
            <p:nvPr/>
          </p:nvSpPr>
          <p:spPr bwMode="auto">
            <a:xfrm>
              <a:off x="4803775" y="4464758"/>
              <a:ext cx="228600" cy="2286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 name="Oval 40"/>
            <p:cNvSpPr>
              <a:spLocks noChangeArrowheads="1"/>
            </p:cNvSpPr>
            <p:nvPr/>
          </p:nvSpPr>
          <p:spPr bwMode="auto">
            <a:xfrm>
              <a:off x="4727575" y="5607758"/>
              <a:ext cx="228600" cy="22860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 name="Oval 41"/>
            <p:cNvSpPr>
              <a:spLocks noChangeArrowheads="1"/>
            </p:cNvSpPr>
            <p:nvPr/>
          </p:nvSpPr>
          <p:spPr bwMode="auto">
            <a:xfrm>
              <a:off x="7013575" y="5074358"/>
              <a:ext cx="228600" cy="2286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Oval 42"/>
            <p:cNvSpPr>
              <a:spLocks noChangeArrowheads="1"/>
            </p:cNvSpPr>
            <p:nvPr/>
          </p:nvSpPr>
          <p:spPr bwMode="auto">
            <a:xfrm>
              <a:off x="8232775" y="5150558"/>
              <a:ext cx="228600" cy="2286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 name="Oval 43"/>
            <p:cNvSpPr>
              <a:spLocks noChangeArrowheads="1"/>
            </p:cNvSpPr>
            <p:nvPr/>
          </p:nvSpPr>
          <p:spPr bwMode="auto">
            <a:xfrm>
              <a:off x="6327775" y="6217358"/>
              <a:ext cx="228600" cy="22860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8" name="矩形 37"/>
          <p:cNvSpPr/>
          <p:nvPr/>
        </p:nvSpPr>
        <p:spPr>
          <a:xfrm>
            <a:off x="118454" y="822944"/>
            <a:ext cx="4348038" cy="1200329"/>
          </a:xfrm>
          <a:prstGeom prst="rect">
            <a:avLst/>
          </a:prstGeom>
        </p:spPr>
        <p:txBody>
          <a:bodyPr wrap="square">
            <a:spAutoFit/>
          </a:bodyPr>
          <a:lstStyle/>
          <a:p>
            <a:r>
              <a:rPr lang="en-US" altLang="zh-CN" sz="2400" dirty="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A</a:t>
            </a:r>
            <a:r>
              <a:rPr lang="zh-CN" altLang="en-US" sz="24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向</a:t>
            </a:r>
            <a:r>
              <a:rPr lang="en-US" altLang="zh-CN" sz="24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B</a:t>
            </a:r>
            <a:r>
              <a:rPr lang="zh-CN" altLang="en-US" sz="24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证明</a:t>
            </a:r>
            <a:r>
              <a:rPr lang="en-US" altLang="zh-CN" sz="24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4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她可以使用三种不同的</a:t>
            </a:r>
            <a:r>
              <a:rPr lang="zh-CN" altLang="en-US" sz="2400" b="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颜色将某个图的顶点着色，使得相邻顶点的颜色不同。</a:t>
            </a:r>
            <a:endParaRPr lang="en-US" altLang="zh-CN" sz="2400" b="0" dirty="0" smtClean="0">
              <a:effectLst>
                <a:outerShdw blurRad="38100" dist="38100" dir="2700000" algn="tl">
                  <a:srgbClr val="000000">
                    <a:alpha val="43137"/>
                  </a:srgbClr>
                </a:outerShdw>
              </a:effectLst>
            </a:endParaRPr>
          </a:p>
        </p:txBody>
      </p:sp>
      <p:sp>
        <p:nvSpPr>
          <p:cNvPr id="42" name="矩形 41"/>
          <p:cNvSpPr/>
          <p:nvPr/>
        </p:nvSpPr>
        <p:spPr>
          <a:xfrm>
            <a:off x="118454" y="2347786"/>
            <a:ext cx="4348038" cy="1865126"/>
          </a:xfrm>
          <a:prstGeom prst="rect">
            <a:avLst/>
          </a:prstGeom>
        </p:spPr>
        <p:txBody>
          <a:bodyPr wrap="square">
            <a:spAutoFit/>
          </a:bodyPr>
          <a:lstStyle/>
          <a:p>
            <a:pPr>
              <a:lnSpc>
                <a:spcPct val="120000"/>
              </a:lnSpc>
            </a:pPr>
            <a:r>
              <a:rPr lang="zh-CN" altLang="en-US" sz="2400" dirty="0" smtClean="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这个问题的理论依据是：你可以快速生成一个着好色的图。</a:t>
            </a:r>
            <a:r>
              <a:rPr lang="zh-CN" altLang="en-US" sz="2400" dirty="0" smtClean="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但反之，给</a:t>
            </a:r>
            <a:r>
              <a:rPr lang="zh-CN" altLang="en-US" sz="2400" dirty="0" smtClean="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出未着色的图，没有简单方法能迅速找出着色。</a:t>
            </a:r>
            <a:endParaRPr lang="zh-CN" altLang="en-US" sz="2400" dirty="0">
              <a:solidFill>
                <a:srgbClr val="A5002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3" name="矩形 42"/>
          <p:cNvSpPr/>
          <p:nvPr/>
        </p:nvSpPr>
        <p:spPr>
          <a:xfrm>
            <a:off x="167479" y="5026494"/>
            <a:ext cx="4193675" cy="1384353"/>
          </a:xfrm>
          <a:prstGeom prst="rect">
            <a:avLst/>
          </a:prstGeom>
        </p:spPr>
        <p:txBody>
          <a:bodyPr wrap="square">
            <a:spAutoFit/>
          </a:bodyPr>
          <a:lstStyle/>
          <a:p>
            <a:pPr>
              <a:lnSpc>
                <a:spcPct val="120000"/>
              </a:lnSpc>
            </a:pPr>
            <a:r>
              <a:rPr lang="zh-CN" altLang="en-US" sz="2400" dirty="0" smtClean="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rPr>
              <a:t>这个问题涉及的知识可以任意多，而知识的多少依赖于图的复杂程度。</a:t>
            </a:r>
            <a:endParaRPr lang="zh-CN" altLang="en-US" sz="2400" dirty="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526235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fltVal val="0"/>
                                          </p:val>
                                        </p:tav>
                                        <p:tav tm="100000">
                                          <p:val>
                                            <p:strVal val="#ppt_w"/>
                                          </p:val>
                                        </p:tav>
                                      </p:tavLst>
                                    </p:anim>
                                    <p:anim calcmode="lin" valueType="num">
                                      <p:cBhvr>
                                        <p:cTn id="13" dur="1000" fill="hold"/>
                                        <p:tgtEl>
                                          <p:spTgt spid="39"/>
                                        </p:tgtEl>
                                        <p:attrNameLst>
                                          <p:attrName>ppt_h</p:attrName>
                                        </p:attrNameLst>
                                      </p:cBhvr>
                                      <p:tavLst>
                                        <p:tav tm="0">
                                          <p:val>
                                            <p:fltVal val="0"/>
                                          </p:val>
                                        </p:tav>
                                        <p:tav tm="100000">
                                          <p:val>
                                            <p:strVal val="#ppt_h"/>
                                          </p:val>
                                        </p:tav>
                                      </p:tavLst>
                                    </p:anim>
                                    <p:anim calcmode="lin" valueType="num">
                                      <p:cBhvr>
                                        <p:cTn id="14" dur="1000" fill="hold"/>
                                        <p:tgtEl>
                                          <p:spTgt spid="39"/>
                                        </p:tgtEl>
                                        <p:attrNameLst>
                                          <p:attrName>style.rotation</p:attrName>
                                        </p:attrNameLst>
                                      </p:cBhvr>
                                      <p:tavLst>
                                        <p:tav tm="0">
                                          <p:val>
                                            <p:fltVal val="90"/>
                                          </p:val>
                                        </p:tav>
                                        <p:tav tm="100000">
                                          <p:val>
                                            <p:fltVal val="0"/>
                                          </p:val>
                                        </p:tav>
                                      </p:tavLst>
                                    </p:anim>
                                    <p:animEffect transition="in" filter="fade">
                                      <p:cBhvr>
                                        <p:cTn id="15" dur="10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arn(inVertical)">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8640"/>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39552" y="1844825"/>
            <a:ext cx="8208912" cy="3693319"/>
          </a:xfrm>
          <a:prstGeom prst="rect">
            <a:avLst/>
          </a:prstGeom>
        </p:spPr>
        <p:txBody>
          <a:bodyPr wrap="square">
            <a:spAutoFit/>
          </a:bodyPr>
          <a:lstStyle/>
          <a:p>
            <a:pPr>
              <a:lnSpc>
                <a:spcPct val="150000"/>
              </a:lnSpc>
            </a:pPr>
            <a:r>
              <a:rPr lang="zh-CN" altLang="en-US" sz="2000" b="0" dirty="0" smtClean="0"/>
              <a:t>        运用</a:t>
            </a:r>
            <a:r>
              <a:rPr lang="zh-CN" altLang="en-US" sz="2000" b="0" dirty="0"/>
              <a:t>计算机科学领域的思想方法形成解决问题方案的过程中，所包含的一系列思维活动即计算思维</a:t>
            </a:r>
            <a:r>
              <a:rPr lang="zh-CN" altLang="en-US" sz="2000" b="0" dirty="0" smtClean="0"/>
              <a:t>。</a:t>
            </a:r>
            <a:endParaRPr lang="en-US" altLang="zh-CN" sz="2000" b="0" dirty="0" smtClean="0"/>
          </a:p>
          <a:p>
            <a:pPr>
              <a:lnSpc>
                <a:spcPct val="150000"/>
              </a:lnSpc>
            </a:pPr>
            <a:r>
              <a:rPr lang="en-US" altLang="zh-CN" sz="2000" b="0" dirty="0"/>
              <a:t> </a:t>
            </a:r>
            <a:r>
              <a:rPr lang="en-US" altLang="zh-CN" sz="2000" b="0" dirty="0" smtClean="0"/>
              <a:t>       </a:t>
            </a:r>
            <a:r>
              <a:rPr lang="zh-CN" altLang="en-US" sz="2000" b="0" dirty="0" smtClean="0"/>
              <a:t>具备</a:t>
            </a:r>
            <a:r>
              <a:rPr lang="zh-CN" altLang="en-US" sz="2000" b="0" dirty="0"/>
              <a:t>计算思维的学生在信息活动中能够采用计算机可以处理的方式界定问题，抽象问题特征，建立结构模型，合理组织数据；通过判断、分析与综合各种信息资源，运用算法设计解决问题的方案；总结利用计算机解决问题的过程与方法，并将其迁移到与其相关的其他问题解决之中</a:t>
            </a:r>
            <a:r>
              <a:rPr lang="zh-CN" altLang="en-US" sz="2000" b="0" dirty="0" smtClean="0"/>
              <a:t>。</a:t>
            </a:r>
            <a:endParaRPr lang="en-US" altLang="zh-CN" sz="2000" b="0" dirty="0" smtClean="0"/>
          </a:p>
          <a:p>
            <a:pPr lvl="0" algn="r">
              <a:lnSpc>
                <a:spcPct val="150000"/>
              </a:lnSpc>
            </a:pPr>
            <a:r>
              <a:rPr lang="en-US" altLang="zh-CN" sz="1600" b="0" dirty="0">
                <a:solidFill>
                  <a:srgbClr val="000000"/>
                </a:solidFill>
              </a:rPr>
              <a:t>-- </a:t>
            </a:r>
            <a:r>
              <a:rPr lang="zh-CN" altLang="en-US" sz="1600" b="0" dirty="0">
                <a:solidFill>
                  <a:srgbClr val="000000"/>
                </a:solidFill>
              </a:rPr>
              <a:t>摘自</a:t>
            </a:r>
            <a:r>
              <a:rPr lang="en-US" altLang="zh-CN" sz="1600" b="0" dirty="0">
                <a:solidFill>
                  <a:srgbClr val="000000"/>
                </a:solidFill>
              </a:rPr>
              <a:t>《</a:t>
            </a:r>
            <a:r>
              <a:rPr lang="zh-CN" altLang="en-US" sz="1600" b="0" dirty="0">
                <a:solidFill>
                  <a:srgbClr val="000000"/>
                </a:solidFill>
              </a:rPr>
              <a:t>高中信息技术课程标准修订（草稿）</a:t>
            </a:r>
            <a:r>
              <a:rPr lang="en-US" altLang="zh-CN" sz="1600" b="0" dirty="0" smtClean="0">
                <a:solidFill>
                  <a:srgbClr val="000000"/>
                </a:solidFill>
              </a:rPr>
              <a:t>》</a:t>
            </a:r>
            <a:r>
              <a:rPr lang="zh-CN" altLang="en-US" sz="1600" b="0" dirty="0" smtClean="0">
                <a:solidFill>
                  <a:srgbClr val="000000"/>
                </a:solidFill>
              </a:rPr>
              <a:t>学科核心素养部分</a:t>
            </a:r>
            <a:endParaRPr lang="zh-CN" altLang="en-US" sz="1600" b="0" dirty="0">
              <a:solidFill>
                <a:srgbClr val="000000"/>
              </a:solidFill>
            </a:endParaRPr>
          </a:p>
        </p:txBody>
      </p:sp>
      <p:sp>
        <p:nvSpPr>
          <p:cNvPr id="3" name="标题 1"/>
          <p:cNvSpPr>
            <a:spLocks noGrp="1"/>
          </p:cNvSpPr>
          <p:nvPr>
            <p:ph type="title"/>
          </p:nvPr>
        </p:nvSpPr>
        <p:spPr>
          <a:xfrm>
            <a:off x="539552" y="332656"/>
            <a:ext cx="7170737" cy="492125"/>
          </a:xfrm>
        </p:spPr>
        <p:txBody>
          <a:bodyPr/>
          <a:lstStyle/>
          <a:p>
            <a:r>
              <a:rPr lang="zh-CN" altLang="en-US" dirty="0" smtClean="0"/>
              <a:t>信息技术教育中的计算思维</a:t>
            </a:r>
            <a:endParaRPr lang="zh-CN" altLang="en-US" dirty="0"/>
          </a:p>
        </p:txBody>
      </p:sp>
    </p:spTree>
    <p:extLst>
      <p:ext uri="{BB962C8B-B14F-4D97-AF65-F5344CB8AC3E}">
        <p14:creationId xmlns:p14="http://schemas.microsoft.com/office/powerpoint/2010/main" val="389055718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 y="11631"/>
            <a:ext cx="9144000" cy="685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7283" y="3404297"/>
            <a:ext cx="3926717" cy="256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3208" y="534851"/>
            <a:ext cx="3421267" cy="216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221007" y="11631"/>
            <a:ext cx="6202019" cy="523220"/>
          </a:xfrm>
          <a:prstGeom prst="rect">
            <a:avLst/>
          </a:prstGeom>
        </p:spPr>
        <p:txBody>
          <a:bodyPr wrap="none">
            <a:spAutoFit/>
          </a:bodyPr>
          <a:lstStyle/>
          <a:p>
            <a:r>
              <a:rPr lang="zh-CN" altLang="en-US" sz="2800" dirty="0" smtClean="0">
                <a:solidFill>
                  <a:srgbClr val="C00000"/>
                </a:solidFill>
                <a:effectLst>
                  <a:outerShdw blurRad="38100" dist="38100" dir="2700000" algn="tl">
                    <a:srgbClr val="000000">
                      <a:alpha val="43137"/>
                    </a:srgbClr>
                  </a:outerShdw>
                </a:effectLst>
                <a:latin typeface="Script MT Bold" pitchFamily="66" charset="0"/>
                <a:ea typeface="微软雅黑" pitchFamily="34" charset="-122"/>
              </a:rPr>
              <a:t>零知识认证问题 </a:t>
            </a:r>
            <a:r>
              <a:rPr lang="en-US" altLang="zh-CN" sz="2800" dirty="0" smtClean="0">
                <a:solidFill>
                  <a:srgbClr val="C00000"/>
                </a:solidFill>
                <a:effectLst>
                  <a:outerShdw blurRad="38100" dist="38100" dir="2700000" algn="tl">
                    <a:srgbClr val="000000">
                      <a:alpha val="43137"/>
                    </a:srgbClr>
                  </a:outerShdw>
                </a:effectLst>
                <a:latin typeface="Script MT Bold" pitchFamily="66" charset="0"/>
                <a:ea typeface="微软雅黑" pitchFamily="34" charset="-122"/>
              </a:rPr>
              <a:t>– </a:t>
            </a:r>
            <a:r>
              <a:rPr lang="en-US" altLang="zh-CN" sz="2800" dirty="0" err="1" smtClean="0">
                <a:solidFill>
                  <a:srgbClr val="C00000"/>
                </a:solidFill>
                <a:effectLst>
                  <a:outerShdw blurRad="38100" dist="38100" dir="2700000" algn="tl">
                    <a:srgbClr val="000000">
                      <a:alpha val="43137"/>
                    </a:srgbClr>
                  </a:outerShdw>
                </a:effectLst>
                <a:latin typeface="MS Reference Sans Serif" pitchFamily="34" charset="0"/>
                <a:ea typeface="微软雅黑" pitchFamily="34" charset="-122"/>
              </a:rPr>
              <a:t>Goldwasser</a:t>
            </a:r>
            <a:r>
              <a:rPr lang="zh-CN" altLang="en-US" sz="2800" dirty="0" smtClean="0">
                <a:solidFill>
                  <a:srgbClr val="C00000"/>
                </a:solidFill>
                <a:effectLst>
                  <a:outerShdw blurRad="38100" dist="38100" dir="2700000" algn="tl">
                    <a:srgbClr val="000000">
                      <a:alpha val="43137"/>
                    </a:srgbClr>
                  </a:outerShdw>
                </a:effectLst>
                <a:latin typeface="Script MT Bold" pitchFamily="66" charset="0"/>
                <a:ea typeface="微软雅黑" pitchFamily="34" charset="-122"/>
              </a:rPr>
              <a:t>的解答</a:t>
            </a:r>
            <a:endParaRPr lang="zh-CN" altLang="en-US" sz="2800" dirty="0">
              <a:solidFill>
                <a:srgbClr val="C00000"/>
              </a:solidFill>
              <a:effectLst>
                <a:outerShdw blurRad="38100" dist="38100" dir="2700000" algn="tl">
                  <a:srgbClr val="000000">
                    <a:alpha val="43137"/>
                  </a:srgbClr>
                </a:outerShdw>
              </a:effectLst>
              <a:latin typeface="Script MT Bold" pitchFamily="66" charset="0"/>
              <a:ea typeface="微软雅黑" pitchFamily="34" charset="-122"/>
            </a:endParaRPr>
          </a:p>
        </p:txBody>
      </p:sp>
      <p:sp>
        <p:nvSpPr>
          <p:cNvPr id="9" name="矩形 8"/>
          <p:cNvSpPr/>
          <p:nvPr/>
        </p:nvSpPr>
        <p:spPr>
          <a:xfrm>
            <a:off x="220998" y="653702"/>
            <a:ext cx="4193675" cy="1384353"/>
          </a:xfrm>
          <a:prstGeom prst="rect">
            <a:avLst/>
          </a:prstGeom>
        </p:spPr>
        <p:txBody>
          <a:bodyPr wrap="square">
            <a:spAutoFit/>
          </a:bodyPr>
          <a:lstStyle/>
          <a:p>
            <a:pPr algn="just" eaLnBrk="1" hangingPunct="1">
              <a:lnSpc>
                <a:spcPct val="120000"/>
              </a:lnSpc>
            </a:pPr>
            <a:r>
              <a:rPr lang="en-US" altLang="zh-CN" sz="24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A</a:t>
            </a:r>
            <a:r>
              <a:rPr lang="zh-CN" altLang="en-US" sz="24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准备三幅着色好的图，每幅图之间的差异在于同一个顶点上的颜色相互替换。</a:t>
            </a:r>
            <a:endParaRPr lang="en-US" altLang="zh-CN" sz="2400" dirty="0">
              <a:solidFill>
                <a:srgbClr val="00B05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0" name="矩形 9"/>
          <p:cNvSpPr/>
          <p:nvPr/>
        </p:nvSpPr>
        <p:spPr>
          <a:xfrm>
            <a:off x="220998" y="2679735"/>
            <a:ext cx="4018085" cy="1421928"/>
          </a:xfrm>
          <a:prstGeom prst="rect">
            <a:avLst/>
          </a:prstGeom>
        </p:spPr>
        <p:txBody>
          <a:bodyPr wrap="square">
            <a:spAutoFit/>
          </a:bodyPr>
          <a:lstStyle/>
          <a:p>
            <a:pPr>
              <a:lnSpc>
                <a:spcPct val="120000"/>
              </a:lnSpc>
            </a:pPr>
            <a:r>
              <a:rPr lang="en-US" altLang="zh-CN" sz="2400" dirty="0" smtClean="0">
                <a:solidFill>
                  <a:srgbClr val="A50021"/>
                </a:solidFill>
                <a:effectLst>
                  <a:outerShdw blurRad="38100" dist="38100" dir="2700000" algn="tl">
                    <a:srgbClr val="C0C0C0"/>
                  </a:outerShdw>
                </a:effectLst>
                <a:latin typeface="微软雅黑" pitchFamily="34" charset="-122"/>
                <a:ea typeface="微软雅黑" pitchFamily="34" charset="-122"/>
              </a:rPr>
              <a:t>B</a:t>
            </a:r>
            <a:r>
              <a:rPr lang="zh-CN" altLang="en-US" sz="2400" dirty="0" smtClean="0">
                <a:solidFill>
                  <a:srgbClr val="A50021"/>
                </a:solidFill>
                <a:effectLst>
                  <a:outerShdw blurRad="38100" dist="38100" dir="2700000" algn="tl">
                    <a:srgbClr val="C0C0C0"/>
                  </a:outerShdw>
                </a:effectLst>
                <a:latin typeface="微软雅黑" pitchFamily="34" charset="-122"/>
                <a:ea typeface="微软雅黑" pitchFamily="34" charset="-122"/>
              </a:rPr>
              <a:t>看到翻开顶点的着色情况后退出房间，</a:t>
            </a:r>
            <a:r>
              <a:rPr lang="en-US" altLang="zh-CN" sz="2400" dirty="0" smtClean="0">
                <a:solidFill>
                  <a:srgbClr val="A50021"/>
                </a:solidFill>
                <a:effectLst>
                  <a:outerShdw blurRad="38100" dist="38100" dir="2700000" algn="tl">
                    <a:srgbClr val="C0C0C0"/>
                  </a:outerShdw>
                </a:effectLst>
                <a:latin typeface="微软雅黑" pitchFamily="34" charset="-122"/>
                <a:ea typeface="微软雅黑" pitchFamily="34" charset="-122"/>
              </a:rPr>
              <a:t>A</a:t>
            </a:r>
            <a:r>
              <a:rPr lang="zh-CN" altLang="en-US" sz="2400" dirty="0" smtClean="0">
                <a:solidFill>
                  <a:srgbClr val="A50021"/>
                </a:solidFill>
                <a:effectLst>
                  <a:outerShdw blurRad="38100" dist="38100" dir="2700000" algn="tl">
                    <a:srgbClr val="C0C0C0"/>
                  </a:outerShdw>
                </a:effectLst>
                <a:latin typeface="微软雅黑" pitchFamily="34" charset="-122"/>
                <a:ea typeface="微软雅黑" pitchFamily="34" charset="-122"/>
              </a:rPr>
              <a:t>再换一张图重复前面的步骤</a:t>
            </a:r>
            <a:r>
              <a:rPr lang="zh-CN" altLang="en-US" sz="2400" dirty="0" smtClean="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a:t>
            </a:r>
            <a:endParaRPr lang="zh-CN" altLang="en-US" sz="2400" dirty="0">
              <a:solidFill>
                <a:srgbClr val="A5002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 name="矩形 10"/>
          <p:cNvSpPr/>
          <p:nvPr/>
        </p:nvSpPr>
        <p:spPr>
          <a:xfrm>
            <a:off x="142337" y="5046219"/>
            <a:ext cx="4350993" cy="1384353"/>
          </a:xfrm>
          <a:prstGeom prst="rect">
            <a:avLst/>
          </a:prstGeom>
        </p:spPr>
        <p:txBody>
          <a:bodyPr wrap="square">
            <a:spAutoFit/>
          </a:bodyPr>
          <a:lstStyle/>
          <a:p>
            <a:pPr>
              <a:lnSpc>
                <a:spcPct val="120000"/>
              </a:lnSpc>
            </a:pPr>
            <a:r>
              <a:rPr lang="zh-CN" altLang="en-US" sz="2400" dirty="0" smtClean="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rPr>
              <a:t>每次</a:t>
            </a:r>
            <a:r>
              <a:rPr lang="en-US" altLang="zh-CN" sz="2400" dirty="0" smtClean="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rPr>
              <a:t>B</a:t>
            </a:r>
            <a:r>
              <a:rPr lang="zh-CN" altLang="en-US" sz="2400" dirty="0" smtClean="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rPr>
              <a:t>都看到正确的</a:t>
            </a:r>
            <a:r>
              <a:rPr lang="zh-CN" altLang="en-US" sz="2400" dirty="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rPr>
              <a:t>着色结果，重复足够多次后</a:t>
            </a:r>
            <a:r>
              <a:rPr lang="zh-CN" altLang="en-US" sz="2400" dirty="0" smtClean="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rPr>
              <a:t>，不得不相信</a:t>
            </a:r>
            <a:r>
              <a:rPr lang="en-US" altLang="zh-CN" sz="2400" dirty="0" smtClean="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rPr>
              <a:t>A</a:t>
            </a:r>
            <a:r>
              <a:rPr lang="zh-CN" altLang="en-US" sz="2400" dirty="0" smtClean="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rPr>
              <a:t>的确知道如何正确着色。</a:t>
            </a:r>
            <a:endParaRPr lang="zh-CN" altLang="en-US" sz="2400" dirty="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4563208" y="2703480"/>
            <a:ext cx="3421267" cy="757130"/>
          </a:xfrm>
          <a:prstGeom prst="rect">
            <a:avLst/>
          </a:prstGeom>
        </p:spPr>
        <p:txBody>
          <a:bodyPr wrap="square">
            <a:spAutoFit/>
          </a:bodyPr>
          <a:lstStyle/>
          <a:p>
            <a:pPr>
              <a:lnSpc>
                <a:spcPct val="120000"/>
              </a:lnSpc>
            </a:pPr>
            <a:r>
              <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A</a:t>
            </a: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随机选择其中一幅图，用纸杯盖住所有的顶点。</a:t>
            </a:r>
            <a:endPar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 name="矩形 1"/>
          <p:cNvSpPr/>
          <p:nvPr/>
        </p:nvSpPr>
        <p:spPr>
          <a:xfrm>
            <a:off x="5208490" y="5940307"/>
            <a:ext cx="3926716" cy="757130"/>
          </a:xfrm>
          <a:prstGeom prst="rect">
            <a:avLst/>
          </a:prstGeom>
        </p:spPr>
        <p:txBody>
          <a:bodyPr wrap="square">
            <a:spAutoFit/>
          </a:bodyPr>
          <a:lstStyle/>
          <a:p>
            <a:pPr>
              <a:lnSpc>
                <a:spcPct val="120000"/>
              </a:lnSpc>
            </a:pPr>
            <a:r>
              <a:rPr lang="en-US" altLang="zh-CN"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B</a:t>
            </a:r>
            <a:r>
              <a:rPr lang="zh-CN" altLang="en-US"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进入房间，</a:t>
            </a: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可一次性任意</a:t>
            </a:r>
            <a:r>
              <a:rPr lang="zh-CN" altLang="en-US"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选择两个相邻的顶点翻开纸杯查看。</a:t>
            </a:r>
            <a:endParaRPr lang="en-US" altLang="zh-CN"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422595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 y="2839"/>
            <a:ext cx="9144000" cy="685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158262" y="2544260"/>
            <a:ext cx="4290646" cy="178555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defTabSz="0" rtl="0" fontAlgn="base">
              <a:spcBef>
                <a:spcPct val="20000"/>
              </a:spcBef>
              <a:spcAft>
                <a:spcPct val="0"/>
              </a:spcAft>
              <a:buFont typeface="Arial" pitchFamily="34" charset="0"/>
              <a:buChar char="•"/>
              <a:defRPr sz="2400">
                <a:solidFill>
                  <a:schemeClr val="tx1"/>
                </a:solidFill>
                <a:latin typeface="+mn-lt"/>
                <a:ea typeface="+mn-ea"/>
                <a:cs typeface="+mn-cs"/>
                <a:sym typeface="Arial" pitchFamily="34" charset="0"/>
              </a:defRPr>
            </a:lvl1pPr>
            <a:lvl2pPr marL="742950" indent="-28575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2pPr>
            <a:lvl3pPr marL="11430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3pPr>
            <a:lvl4pPr marL="16002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4pPr>
            <a:lvl5pPr marL="20574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5pPr>
            <a:lvl6pPr marL="25146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6pPr>
            <a:lvl7pPr marL="29718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7pPr>
            <a:lvl8pPr marL="34290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8pPr>
            <a:lvl9pPr marL="38862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9pPr>
          </a:lstStyle>
          <a:p>
            <a:pPr marL="0" indent="0">
              <a:lnSpc>
                <a:spcPct val="120000"/>
              </a:lnSpc>
              <a:buNone/>
            </a:pPr>
            <a:r>
              <a:rPr lang="zh-CN" altLang="en-US" b="0" dirty="0" smtClean="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一组人通过各自拥有的私秘信息共同产生一个可共享的信息信息，但在过程中不能向其他人透露出其个人秘密。</a:t>
            </a:r>
          </a:p>
        </p:txBody>
      </p:sp>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576" y="848912"/>
            <a:ext cx="2958063" cy="245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221007" y="11631"/>
            <a:ext cx="2339102" cy="523220"/>
          </a:xfrm>
          <a:prstGeom prst="rect">
            <a:avLst/>
          </a:prstGeom>
        </p:spPr>
        <p:txBody>
          <a:bodyPr wrap="none">
            <a:spAutoFit/>
          </a:bodyPr>
          <a:lstStyle/>
          <a:p>
            <a:r>
              <a:rPr lang="zh-CN" altLang="en-US" sz="2800" dirty="0" smtClean="0">
                <a:solidFill>
                  <a:srgbClr val="C00000"/>
                </a:solidFill>
                <a:effectLst>
                  <a:outerShdw blurRad="38100" dist="38100" dir="2700000" algn="tl">
                    <a:srgbClr val="000000">
                      <a:alpha val="43137"/>
                    </a:srgbClr>
                  </a:outerShdw>
                </a:effectLst>
                <a:latin typeface="Script MT Bold" pitchFamily="66" charset="0"/>
                <a:ea typeface="微软雅黑" pitchFamily="34" charset="-122"/>
              </a:rPr>
              <a:t>协同共享问题</a:t>
            </a:r>
            <a:endParaRPr lang="zh-CN" altLang="en-US" sz="2800" dirty="0">
              <a:solidFill>
                <a:srgbClr val="C00000"/>
              </a:solidFill>
              <a:effectLst>
                <a:outerShdw blurRad="38100" dist="38100" dir="2700000" algn="tl">
                  <a:srgbClr val="000000">
                    <a:alpha val="43137"/>
                  </a:srgbClr>
                </a:outerShdw>
              </a:effectLst>
              <a:latin typeface="Script MT Bold" pitchFamily="66" charset="0"/>
              <a:ea typeface="微软雅黑" pitchFamily="34" charset="-122"/>
            </a:endParaRPr>
          </a:p>
        </p:txBody>
      </p:sp>
      <p:sp>
        <p:nvSpPr>
          <p:cNvPr id="9" name="矩形 8"/>
          <p:cNvSpPr/>
          <p:nvPr/>
        </p:nvSpPr>
        <p:spPr>
          <a:xfrm>
            <a:off x="220998" y="653702"/>
            <a:ext cx="4193675" cy="1421928"/>
          </a:xfrm>
          <a:prstGeom prst="rect">
            <a:avLst/>
          </a:prstGeom>
        </p:spPr>
        <p:txBody>
          <a:bodyPr wrap="square">
            <a:spAutoFit/>
          </a:bodyPr>
          <a:lstStyle/>
          <a:p>
            <a:pPr algn="just" eaLnBrk="1" hangingPunct="1">
              <a:lnSpc>
                <a:spcPct val="120000"/>
              </a:lnSpc>
            </a:pPr>
            <a:r>
              <a:rPr lang="zh-CN" altLang="en-US" sz="24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协同作业在现代网络环境中非常重要，协同作业中的隐私信息保密是巨大的难题。</a:t>
            </a:r>
            <a:endParaRPr lang="en-US" altLang="zh-CN" sz="2400" dirty="0">
              <a:solidFill>
                <a:srgbClr val="00B05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0" name="矩形 9"/>
          <p:cNvSpPr/>
          <p:nvPr/>
        </p:nvSpPr>
        <p:spPr>
          <a:xfrm>
            <a:off x="142337" y="5046219"/>
            <a:ext cx="4350993" cy="1421928"/>
          </a:xfrm>
          <a:prstGeom prst="rect">
            <a:avLst/>
          </a:prstGeom>
        </p:spPr>
        <p:txBody>
          <a:bodyPr wrap="square">
            <a:spAutoFit/>
          </a:bodyPr>
          <a:lstStyle/>
          <a:p>
            <a:pPr>
              <a:lnSpc>
                <a:spcPct val="120000"/>
              </a:lnSpc>
            </a:pPr>
            <a:r>
              <a:rPr lang="zh-CN" altLang="en-US" sz="2400" dirty="0" smtClean="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rPr>
              <a:t>三个人希望计算出其体重之和，但不希望其他两人知道自己的体重。</a:t>
            </a:r>
            <a:endParaRPr lang="zh-CN" altLang="en-US" sz="2400" dirty="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 name="矩形 10"/>
          <p:cNvSpPr/>
          <p:nvPr/>
        </p:nvSpPr>
        <p:spPr>
          <a:xfrm>
            <a:off x="4995973" y="3302347"/>
            <a:ext cx="3421267" cy="396583"/>
          </a:xfrm>
          <a:prstGeom prst="rect">
            <a:avLst/>
          </a:prstGeom>
        </p:spPr>
        <p:txBody>
          <a:bodyPr wrap="square">
            <a:spAutoFit/>
          </a:bodyPr>
          <a:lstStyle/>
          <a:p>
            <a:pPr algn="ctr">
              <a:lnSpc>
                <a:spcPct val="120000"/>
              </a:lnSpc>
            </a:pP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这个能做到吗</a:t>
            </a:r>
            <a:r>
              <a:rPr lang="zh-CN" altLang="en-US"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a:t>
            </a:r>
            <a:endPar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4651132" y="4126159"/>
            <a:ext cx="4387360" cy="2419124"/>
          </a:xfrm>
          <a:prstGeom prst="rect">
            <a:avLst/>
          </a:prstGeom>
        </p:spPr>
        <p:txBody>
          <a:bodyPr wrap="square">
            <a:spAutoFit/>
          </a:bodyPr>
          <a:lstStyle/>
          <a:p>
            <a:pPr marL="342900" indent="-342900">
              <a:lnSpc>
                <a:spcPct val="120000"/>
              </a:lnSpc>
              <a:buFont typeface="Arial" pitchFamily="34" charset="0"/>
              <a:buChar char="•"/>
            </a:pP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计算过程不必一次完成，可以进行多步计算，每步只计算一个微小的部分。</a:t>
            </a:r>
            <a:endPar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20000"/>
              </a:lnSpc>
              <a:buFont typeface="Arial" pitchFamily="34" charset="0"/>
              <a:buChar char="•"/>
            </a:pP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三方均可以与任意其他人进行对话。</a:t>
            </a:r>
            <a:endPar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20000"/>
              </a:lnSpc>
              <a:buFont typeface="Arial" pitchFamily="34" charset="0"/>
              <a:buChar char="•"/>
            </a:pP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不强求绝对不泄漏，只要求在每步计算时，信息极少透露。</a:t>
            </a:r>
            <a:endPar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20000"/>
              </a:lnSpc>
              <a:buFont typeface="Arial" pitchFamily="34" charset="0"/>
              <a:buChar char="•"/>
            </a:pP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计算结果知识泄漏的累积不随步骤的增多而加大。</a:t>
            </a:r>
            <a:endPar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987869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 y="2839"/>
            <a:ext cx="9144000" cy="685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944" y="1202061"/>
            <a:ext cx="3111250" cy="445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3"/>
          <p:cNvSpPr txBox="1">
            <a:spLocks noChangeArrowheads="1"/>
          </p:cNvSpPr>
          <p:nvPr/>
        </p:nvSpPr>
        <p:spPr bwMode="auto">
          <a:xfrm>
            <a:off x="115084" y="691674"/>
            <a:ext cx="4448124" cy="137451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defTabSz="0" rtl="0" fontAlgn="base">
              <a:spcBef>
                <a:spcPct val="20000"/>
              </a:spcBef>
              <a:spcAft>
                <a:spcPct val="0"/>
              </a:spcAft>
              <a:buFont typeface="Arial" pitchFamily="34" charset="0"/>
              <a:buChar char="•"/>
              <a:defRPr sz="2400">
                <a:solidFill>
                  <a:schemeClr val="tx1"/>
                </a:solidFill>
                <a:latin typeface="+mn-lt"/>
                <a:ea typeface="+mn-ea"/>
                <a:cs typeface="+mn-cs"/>
                <a:sym typeface="Arial" pitchFamily="34" charset="0"/>
              </a:defRPr>
            </a:lvl1pPr>
            <a:lvl2pPr marL="742950" indent="-28575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2pPr>
            <a:lvl3pPr marL="11430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3pPr>
            <a:lvl4pPr marL="16002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4pPr>
            <a:lvl5pPr marL="20574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5pPr>
            <a:lvl6pPr marL="25146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6pPr>
            <a:lvl7pPr marL="29718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7pPr>
            <a:lvl8pPr marL="34290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8pPr>
            <a:lvl9pPr marL="3886200" indent="-228600" algn="l" defTabSz="0" rtl="0" fontAlgn="base">
              <a:spcBef>
                <a:spcPct val="20000"/>
              </a:spcBef>
              <a:spcAft>
                <a:spcPct val="0"/>
              </a:spcAft>
              <a:buFont typeface="Arial" pitchFamily="34" charset="0"/>
              <a:buChar char="»"/>
              <a:defRPr sz="2400">
                <a:solidFill>
                  <a:schemeClr val="tx1"/>
                </a:solidFill>
                <a:latin typeface="+mn-lt"/>
                <a:cs typeface="+mn-cs"/>
                <a:sym typeface="Arial" pitchFamily="34" charset="0"/>
              </a:defRPr>
            </a:lvl9pPr>
          </a:lstStyle>
          <a:p>
            <a:pPr marL="0" indent="0">
              <a:buNone/>
            </a:pPr>
            <a:r>
              <a:rPr lang="en-US" altLang="zh-CN" sz="2000" b="0" dirty="0" smtClean="0">
                <a:effectLst>
                  <a:outerShdw blurRad="38100" dist="38100" dir="2700000" algn="tl">
                    <a:srgbClr val="000000">
                      <a:alpha val="43137"/>
                    </a:srgbClr>
                  </a:outerShdw>
                </a:effectLst>
                <a:latin typeface="微软雅黑" pitchFamily="34" charset="-122"/>
                <a:ea typeface="微软雅黑" pitchFamily="34" charset="-122"/>
              </a:rPr>
              <a:t>1. </a:t>
            </a:r>
            <a:r>
              <a:rPr lang="zh-CN" altLang="en-US" sz="2000" b="0" dirty="0" smtClean="0">
                <a:effectLst>
                  <a:outerShdw blurRad="38100" dist="38100" dir="2700000" algn="tl">
                    <a:srgbClr val="000000">
                      <a:alpha val="43137"/>
                    </a:srgbClr>
                  </a:outerShdw>
                </a:effectLst>
                <a:latin typeface="微软雅黑" pitchFamily="34" charset="-122"/>
                <a:ea typeface="微软雅黑" pitchFamily="34" charset="-122"/>
              </a:rPr>
              <a:t>每人随机选择</a:t>
            </a:r>
            <a:r>
              <a:rPr lang="en-US" altLang="zh-CN" sz="2000" b="0" dirty="0" smtClean="0">
                <a:effectLst>
                  <a:outerShdw blurRad="38100" dist="38100" dir="2700000" algn="tl">
                    <a:srgbClr val="000000">
                      <a:alpha val="43137"/>
                    </a:srgbClr>
                  </a:outerShdw>
                </a:effectLst>
                <a:latin typeface="微软雅黑" pitchFamily="34" charset="-122"/>
                <a:ea typeface="微软雅黑" pitchFamily="34" charset="-122"/>
              </a:rPr>
              <a:t>0</a:t>
            </a:r>
            <a:r>
              <a:rPr lang="zh-CN" altLang="en-US" sz="2000" b="0" dirty="0" smtClean="0">
                <a:effectLst>
                  <a:outerShdw blurRad="38100" dist="38100" dir="2700000" algn="tl">
                    <a:srgbClr val="000000">
                      <a:alpha val="43137"/>
                    </a:srgbClr>
                  </a:outerShdw>
                </a:effectLst>
                <a:latin typeface="微软雅黑" pitchFamily="34" charset="-122"/>
                <a:ea typeface="微软雅黑" pitchFamily="34" charset="-122"/>
              </a:rPr>
              <a:t>到</a:t>
            </a:r>
            <a:r>
              <a:rPr lang="en-US" altLang="zh-CN" sz="2000" b="0" dirty="0" smtClean="0">
                <a:effectLst>
                  <a:outerShdw blurRad="38100" dist="38100" dir="2700000" algn="tl">
                    <a:srgbClr val="000000">
                      <a:alpha val="43137"/>
                    </a:srgbClr>
                  </a:outerShdw>
                </a:effectLst>
                <a:latin typeface="微软雅黑" pitchFamily="34" charset="-122"/>
                <a:ea typeface="微软雅黑" pitchFamily="34" charset="-122"/>
              </a:rPr>
              <a:t>1000</a:t>
            </a:r>
            <a:r>
              <a:rPr lang="zh-CN" altLang="en-US" sz="2000" b="0" dirty="0" smtClean="0">
                <a:effectLst>
                  <a:outerShdw blurRad="38100" dist="38100" dir="2700000" algn="tl">
                    <a:srgbClr val="000000">
                      <a:alpha val="43137"/>
                    </a:srgbClr>
                  </a:outerShdw>
                </a:effectLst>
                <a:latin typeface="微软雅黑" pitchFamily="34" charset="-122"/>
                <a:ea typeface="微软雅黑" pitchFamily="34" charset="-122"/>
              </a:rPr>
              <a:t>之间的两个数，然后再选择</a:t>
            </a:r>
            <a:r>
              <a:rPr lang="zh-CN" altLang="en-US" sz="2000" b="0" dirty="0">
                <a:effectLst>
                  <a:outerShdw blurRad="38100" dist="38100" dir="2700000" algn="tl">
                    <a:srgbClr val="000000">
                      <a:alpha val="43137"/>
                    </a:srgbClr>
                  </a:outerShdw>
                </a:effectLst>
                <a:latin typeface="微软雅黑" pitchFamily="34" charset="-122"/>
                <a:ea typeface="微软雅黑" pitchFamily="34" charset="-122"/>
              </a:rPr>
              <a:t>出</a:t>
            </a:r>
            <a:r>
              <a:rPr lang="zh-CN" altLang="en-US" sz="2000" b="0" dirty="0" smtClean="0">
                <a:effectLst>
                  <a:outerShdw blurRad="38100" dist="38100" dir="2700000" algn="tl">
                    <a:srgbClr val="000000">
                      <a:alpha val="43137"/>
                    </a:srgbClr>
                  </a:outerShdw>
                </a:effectLst>
                <a:latin typeface="微软雅黑" pitchFamily="34" charset="-122"/>
                <a:ea typeface="微软雅黑" pitchFamily="34" charset="-122"/>
              </a:rPr>
              <a:t>第三个数，使得三个数之和模</a:t>
            </a:r>
            <a:r>
              <a:rPr lang="en-US" altLang="zh-CN" sz="2000" b="0" dirty="0" smtClean="0">
                <a:effectLst>
                  <a:outerShdw blurRad="38100" dist="38100" dir="2700000" algn="tl">
                    <a:srgbClr val="000000">
                      <a:alpha val="43137"/>
                    </a:srgbClr>
                  </a:outerShdw>
                </a:effectLst>
                <a:latin typeface="微软雅黑" pitchFamily="34" charset="-122"/>
                <a:ea typeface="微软雅黑" pitchFamily="34" charset="-122"/>
              </a:rPr>
              <a:t>1000</a:t>
            </a:r>
            <a:r>
              <a:rPr lang="zh-CN" altLang="en-US" sz="2000" b="0" dirty="0" smtClean="0">
                <a:effectLst>
                  <a:outerShdw blurRad="38100" dist="38100" dir="2700000" algn="tl">
                    <a:srgbClr val="000000">
                      <a:alpha val="43137"/>
                    </a:srgbClr>
                  </a:outerShdw>
                </a:effectLst>
                <a:latin typeface="微软雅黑" pitchFamily="34" charset="-122"/>
                <a:ea typeface="微软雅黑" pitchFamily="34" charset="-122"/>
              </a:rPr>
              <a:t>后恰好是自己的体重。</a:t>
            </a:r>
            <a:endParaRPr lang="zh-CN" altLang="en-US" sz="2000" b="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7" name="Rectangle 15"/>
          <p:cNvSpPr>
            <a:spLocks noChangeArrowheads="1"/>
          </p:cNvSpPr>
          <p:nvPr/>
        </p:nvSpPr>
        <p:spPr bwMode="auto">
          <a:xfrm>
            <a:off x="115084" y="2343764"/>
            <a:ext cx="4448124" cy="7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folHlink"/>
              </a:buClr>
              <a:buSzPct val="60000"/>
            </a:pPr>
            <a:r>
              <a:rPr lang="en-US" altLang="zh-CN" sz="2000" b="0" dirty="0" smtClean="0">
                <a:effectLst>
                  <a:outerShdw blurRad="38100" dist="38100" dir="2700000" algn="tl">
                    <a:srgbClr val="000000">
                      <a:alpha val="43137"/>
                    </a:srgbClr>
                  </a:outerShdw>
                </a:effectLst>
                <a:latin typeface="微软雅黑" pitchFamily="34" charset="-122"/>
                <a:ea typeface="微软雅黑" pitchFamily="34" charset="-122"/>
              </a:rPr>
              <a:t>2. </a:t>
            </a:r>
            <a:r>
              <a:rPr lang="zh-CN" altLang="en-US" sz="2000" b="0" dirty="0" smtClean="0">
                <a:effectLst>
                  <a:outerShdw blurRad="38100" dist="38100" dir="2700000" algn="tl">
                    <a:srgbClr val="000000">
                      <a:alpha val="43137"/>
                    </a:srgbClr>
                  </a:outerShdw>
                </a:effectLst>
                <a:latin typeface="微软雅黑" pitchFamily="34" charset="-122"/>
                <a:ea typeface="微软雅黑" pitchFamily="34" charset="-122"/>
              </a:rPr>
              <a:t>每人</a:t>
            </a:r>
            <a:r>
              <a:rPr lang="zh-CN" altLang="en-US" sz="2000" b="0" dirty="0">
                <a:effectLst>
                  <a:outerShdw blurRad="38100" dist="38100" dir="2700000" algn="tl">
                    <a:srgbClr val="000000">
                      <a:alpha val="43137"/>
                    </a:srgbClr>
                  </a:outerShdw>
                </a:effectLst>
                <a:latin typeface="微软雅黑" pitchFamily="34" charset="-122"/>
                <a:ea typeface="微软雅黑" pitchFamily="34" charset="-122"/>
              </a:rPr>
              <a:t>将随机选择的两个数分别发送给</a:t>
            </a:r>
            <a:r>
              <a:rPr lang="zh-CN" altLang="en-US" sz="2000" b="0" dirty="0" smtClean="0">
                <a:effectLst>
                  <a:outerShdw blurRad="38100" dist="38100" dir="2700000" algn="tl">
                    <a:srgbClr val="000000">
                      <a:alpha val="43137"/>
                    </a:srgbClr>
                  </a:outerShdw>
                </a:effectLst>
                <a:latin typeface="微软雅黑" pitchFamily="34" charset="-122"/>
                <a:ea typeface="微软雅黑" pitchFamily="34" charset="-122"/>
              </a:rPr>
              <a:t>其他两人。</a:t>
            </a:r>
            <a:endParaRPr lang="zh-CN" altLang="en-US" sz="2000" b="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8" name="Rectangle 16"/>
          <p:cNvSpPr>
            <a:spLocks noChangeArrowheads="1"/>
          </p:cNvSpPr>
          <p:nvPr/>
        </p:nvSpPr>
        <p:spPr bwMode="auto">
          <a:xfrm>
            <a:off x="115084" y="5062807"/>
            <a:ext cx="4448124" cy="109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folHlink"/>
              </a:buClr>
              <a:buSzPct val="60000"/>
            </a:pPr>
            <a:r>
              <a:rPr lang="en-US" altLang="zh-CN" sz="2000" b="0" dirty="0" smtClean="0">
                <a:effectLst>
                  <a:outerShdw blurRad="38100" dist="38100" dir="2700000" algn="tl">
                    <a:srgbClr val="000000">
                      <a:alpha val="43137"/>
                    </a:srgbClr>
                  </a:outerShdw>
                </a:effectLst>
                <a:latin typeface="微软雅黑" pitchFamily="34" charset="-122"/>
                <a:ea typeface="微软雅黑" pitchFamily="34" charset="-122"/>
              </a:rPr>
              <a:t>4. </a:t>
            </a:r>
            <a:r>
              <a:rPr lang="zh-CN" altLang="en-US" sz="2000" b="0" dirty="0" smtClean="0">
                <a:effectLst>
                  <a:outerShdw blurRad="38100" dist="38100" dir="2700000" algn="tl">
                    <a:srgbClr val="000000">
                      <a:alpha val="43137"/>
                    </a:srgbClr>
                  </a:outerShdw>
                </a:effectLst>
                <a:latin typeface="微软雅黑" pitchFamily="34" charset="-122"/>
                <a:ea typeface="微软雅黑" pitchFamily="34" charset="-122"/>
              </a:rPr>
              <a:t>每个人将</a:t>
            </a:r>
            <a:r>
              <a:rPr lang="zh-CN" altLang="en-US" sz="2000" b="0" dirty="0">
                <a:effectLst>
                  <a:outerShdw blurRad="38100" dist="38100" dir="2700000" algn="tl">
                    <a:srgbClr val="000000">
                      <a:alpha val="43137"/>
                    </a:srgbClr>
                  </a:outerShdw>
                </a:effectLst>
                <a:latin typeface="微软雅黑" pitchFamily="34" charset="-122"/>
                <a:ea typeface="微软雅黑" pitchFamily="34" charset="-122"/>
              </a:rPr>
              <a:t>三个人</a:t>
            </a:r>
            <a:r>
              <a:rPr lang="zh-CN" altLang="en-US" sz="2000" b="0" dirty="0" smtClean="0">
                <a:effectLst>
                  <a:outerShdw blurRad="38100" dist="38100" dir="2700000" algn="tl">
                    <a:srgbClr val="000000">
                      <a:alpha val="43137"/>
                    </a:srgbClr>
                  </a:outerShdw>
                </a:effectLst>
                <a:latin typeface="微软雅黑" pitchFamily="34" charset="-122"/>
                <a:ea typeface="微软雅黑" pitchFamily="34" charset="-122"/>
              </a:rPr>
              <a:t>的体重数</a:t>
            </a:r>
            <a:r>
              <a:rPr lang="zh-CN" altLang="en-US" sz="2000" b="0" dirty="0">
                <a:effectLst>
                  <a:outerShdw blurRad="38100" dist="38100" dir="2700000" algn="tl">
                    <a:srgbClr val="000000">
                      <a:alpha val="43137"/>
                    </a:srgbClr>
                  </a:outerShdw>
                </a:effectLst>
                <a:latin typeface="微软雅黑" pitchFamily="34" charset="-122"/>
                <a:ea typeface="微软雅黑" pitchFamily="34" charset="-122"/>
              </a:rPr>
              <a:t>相加后再模</a:t>
            </a:r>
            <a:r>
              <a:rPr lang="en-US" altLang="zh-CN" sz="2000" b="0" dirty="0">
                <a:effectLst>
                  <a:outerShdw blurRad="38100" dist="38100" dir="2700000" algn="tl">
                    <a:srgbClr val="000000">
                      <a:alpha val="43137"/>
                    </a:srgbClr>
                  </a:outerShdw>
                </a:effectLst>
                <a:latin typeface="微软雅黑" pitchFamily="34" charset="-122"/>
                <a:ea typeface="微软雅黑" pitchFamily="34" charset="-122"/>
              </a:rPr>
              <a:t>1000</a:t>
            </a:r>
            <a:r>
              <a:rPr lang="zh-CN" altLang="en-US" sz="2000" b="0" dirty="0" smtClean="0">
                <a:effectLst>
                  <a:outerShdw blurRad="38100" dist="38100" dir="2700000" algn="tl">
                    <a:srgbClr val="000000">
                      <a:alpha val="43137"/>
                    </a:srgbClr>
                  </a:outerShdw>
                </a:effectLst>
                <a:latin typeface="微软雅黑" pitchFamily="34" charset="-122"/>
                <a:ea typeface="微软雅黑" pitchFamily="34" charset="-122"/>
              </a:rPr>
              <a:t>后得到的</a:t>
            </a:r>
            <a:r>
              <a:rPr lang="zh-CN" altLang="en-US" sz="2000" b="0" dirty="0">
                <a:effectLst>
                  <a:outerShdw blurRad="38100" dist="38100" dir="2700000" algn="tl">
                    <a:srgbClr val="000000">
                      <a:alpha val="43137"/>
                    </a:srgbClr>
                  </a:outerShdw>
                </a:effectLst>
                <a:latin typeface="微软雅黑" pitchFamily="34" charset="-122"/>
                <a:ea typeface="微软雅黑" pitchFamily="34" charset="-122"/>
              </a:rPr>
              <a:t>余数就是三人的体重之和。</a:t>
            </a:r>
          </a:p>
        </p:txBody>
      </p:sp>
      <p:sp>
        <p:nvSpPr>
          <p:cNvPr id="9" name="矩形 8"/>
          <p:cNvSpPr/>
          <p:nvPr/>
        </p:nvSpPr>
        <p:spPr>
          <a:xfrm>
            <a:off x="115084" y="3358166"/>
            <a:ext cx="4448124" cy="1015663"/>
          </a:xfrm>
          <a:prstGeom prst="rect">
            <a:avLst/>
          </a:prstGeom>
        </p:spPr>
        <p:txBody>
          <a:bodyPr wrap="square">
            <a:spAutoFit/>
          </a:bodyPr>
          <a:lstStyle/>
          <a:p>
            <a:pPr eaLnBrk="1" hangingPunct="1">
              <a:spcBef>
                <a:spcPct val="20000"/>
              </a:spcBef>
              <a:buClr>
                <a:schemeClr val="folHlink"/>
              </a:buClr>
              <a:buSzPct val="60000"/>
            </a:pPr>
            <a:r>
              <a:rPr lang="en-US" altLang="zh-CN" sz="2000" b="0" dirty="0" smtClean="0">
                <a:effectLst>
                  <a:outerShdw blurRad="38100" dist="38100" dir="2700000" algn="tl">
                    <a:srgbClr val="000000">
                      <a:alpha val="43137"/>
                    </a:srgbClr>
                  </a:outerShdw>
                </a:effectLst>
                <a:latin typeface="微软雅黑" pitchFamily="34" charset="-122"/>
                <a:ea typeface="微软雅黑" pitchFamily="34" charset="-122"/>
              </a:rPr>
              <a:t>3. </a:t>
            </a:r>
            <a:r>
              <a:rPr lang="zh-CN" altLang="en-US" sz="2000" b="0" dirty="0" smtClean="0">
                <a:effectLst>
                  <a:outerShdw blurRad="38100" dist="38100" dir="2700000" algn="tl">
                    <a:srgbClr val="000000">
                      <a:alpha val="43137"/>
                    </a:srgbClr>
                  </a:outerShdw>
                </a:effectLst>
                <a:latin typeface="微软雅黑" pitchFamily="34" charset="-122"/>
                <a:ea typeface="微软雅黑" pitchFamily="34" charset="-122"/>
              </a:rPr>
              <a:t>每人将自己的第三个数与接收到的其他人的共享数相加，并将结果模</a:t>
            </a:r>
            <a:r>
              <a:rPr lang="en-US" altLang="zh-CN" sz="2000" b="0" dirty="0" smtClean="0">
                <a:effectLst>
                  <a:outerShdw blurRad="38100" dist="38100" dir="2700000" algn="tl">
                    <a:srgbClr val="000000">
                      <a:alpha val="43137"/>
                    </a:srgbClr>
                  </a:outerShdw>
                </a:effectLst>
                <a:latin typeface="微软雅黑" pitchFamily="34" charset="-122"/>
                <a:ea typeface="微软雅黑" pitchFamily="34" charset="-122"/>
              </a:rPr>
              <a:t>1000</a:t>
            </a:r>
            <a:r>
              <a:rPr lang="zh-CN" altLang="en-US" sz="2000" b="0" dirty="0" smtClean="0">
                <a:effectLst>
                  <a:outerShdw blurRad="38100" dist="38100" dir="2700000" algn="tl">
                    <a:srgbClr val="000000">
                      <a:alpha val="43137"/>
                    </a:srgbClr>
                  </a:outerShdw>
                </a:effectLst>
                <a:latin typeface="微软雅黑" pitchFamily="34" charset="-122"/>
                <a:ea typeface="微软雅黑" pitchFamily="34" charset="-122"/>
              </a:rPr>
              <a:t>。</a:t>
            </a:r>
            <a:endParaRPr lang="zh-CN" altLang="en-US" sz="2000" b="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 name="矩形 10"/>
          <p:cNvSpPr/>
          <p:nvPr/>
        </p:nvSpPr>
        <p:spPr>
          <a:xfrm>
            <a:off x="221007" y="11631"/>
            <a:ext cx="2339102" cy="523220"/>
          </a:xfrm>
          <a:prstGeom prst="rect">
            <a:avLst/>
          </a:prstGeom>
        </p:spPr>
        <p:txBody>
          <a:bodyPr wrap="none">
            <a:spAutoFit/>
          </a:bodyPr>
          <a:lstStyle/>
          <a:p>
            <a:r>
              <a:rPr lang="zh-CN" altLang="en-US" sz="2800" dirty="0" smtClean="0">
                <a:solidFill>
                  <a:srgbClr val="C00000"/>
                </a:solidFill>
                <a:effectLst>
                  <a:outerShdw blurRad="38100" dist="38100" dir="2700000" algn="tl">
                    <a:srgbClr val="000000">
                      <a:alpha val="43137"/>
                    </a:srgbClr>
                  </a:outerShdw>
                </a:effectLst>
                <a:latin typeface="Script MT Bold" pitchFamily="66" charset="0"/>
                <a:ea typeface="微软雅黑" pitchFamily="34" charset="-122"/>
              </a:rPr>
              <a:t>协同共享问题</a:t>
            </a:r>
            <a:endParaRPr lang="zh-CN" altLang="en-US" sz="2800" dirty="0">
              <a:solidFill>
                <a:srgbClr val="C00000"/>
              </a:solidFill>
              <a:effectLst>
                <a:outerShdw blurRad="38100" dist="38100" dir="2700000" algn="tl">
                  <a:srgbClr val="000000">
                    <a:alpha val="43137"/>
                  </a:srgbClr>
                </a:outerShdw>
              </a:effectLst>
              <a:latin typeface="Script MT Bold" pitchFamily="66" charset="0"/>
              <a:ea typeface="微软雅黑" pitchFamily="34" charset="-122"/>
            </a:endParaRPr>
          </a:p>
        </p:txBody>
      </p:sp>
    </p:spTree>
    <p:extLst>
      <p:ext uri="{BB962C8B-B14F-4D97-AF65-F5344CB8AC3E}">
        <p14:creationId xmlns:p14="http://schemas.microsoft.com/office/powerpoint/2010/main" val="3216942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6">
                                            <p:txEl>
                                              <p:pRg st="0" end="0"/>
                                            </p:txEl>
                                          </p:spTgt>
                                        </p:tgtEl>
                                      </p:cBhvr>
                                    </p:animEffect>
                                    <p:set>
                                      <p:cBhvr>
                                        <p:cTn id="18"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1" nodeType="clickEffect">
                                  <p:stCondLst>
                                    <p:cond delay="0"/>
                                  </p:stCondLst>
                                  <p:childTnLst>
                                    <p:animEffect transition="out" filter="dissolv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7" grpId="0"/>
      <p:bldP spid="7" grpId="1"/>
      <p:bldP spid="8" grpId="0"/>
      <p:bldP spid="8" grpId="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 y="2839"/>
            <a:ext cx="9144000" cy="685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21007" y="11631"/>
            <a:ext cx="1980029" cy="523220"/>
          </a:xfrm>
          <a:prstGeom prst="rect">
            <a:avLst/>
          </a:prstGeom>
        </p:spPr>
        <p:txBody>
          <a:bodyPr wrap="none">
            <a:spAutoFit/>
          </a:bodyPr>
          <a:lstStyle/>
          <a:p>
            <a:r>
              <a:rPr lang="zh-CN" altLang="en-US" sz="2800" dirty="0">
                <a:solidFill>
                  <a:srgbClr val="C00000"/>
                </a:solidFill>
                <a:effectLst>
                  <a:outerShdw blurRad="38100" dist="38100" dir="2700000" algn="tl">
                    <a:srgbClr val="000000">
                      <a:alpha val="43137"/>
                    </a:srgbClr>
                  </a:outerShdw>
                </a:effectLst>
                <a:latin typeface="Script MT Bold" pitchFamily="66" charset="0"/>
                <a:ea typeface="微软雅黑" pitchFamily="34" charset="-122"/>
              </a:rPr>
              <a:t>一</a:t>
            </a:r>
            <a:r>
              <a:rPr lang="zh-CN" altLang="en-US" sz="2800" dirty="0" smtClean="0">
                <a:solidFill>
                  <a:srgbClr val="C00000"/>
                </a:solidFill>
                <a:effectLst>
                  <a:outerShdw blurRad="38100" dist="38100" dir="2700000" algn="tl">
                    <a:srgbClr val="000000">
                      <a:alpha val="43137"/>
                    </a:srgbClr>
                  </a:outerShdw>
                </a:effectLst>
                <a:latin typeface="Script MT Bold" pitchFamily="66" charset="0"/>
                <a:ea typeface="微软雅黑" pitchFamily="34" charset="-122"/>
              </a:rPr>
              <a:t>个</a:t>
            </a:r>
            <a:r>
              <a:rPr lang="zh-CN" altLang="en-US" sz="2800" dirty="0" smtClean="0">
                <a:solidFill>
                  <a:srgbClr val="C00000"/>
                </a:solidFill>
                <a:effectLst>
                  <a:outerShdw blurRad="38100" dist="38100" dir="2700000" algn="tl">
                    <a:srgbClr val="000000">
                      <a:alpha val="43137"/>
                    </a:srgbClr>
                  </a:outerShdw>
                </a:effectLst>
                <a:latin typeface="Script MT Bold" pitchFamily="66" charset="0"/>
                <a:ea typeface="微软雅黑" pitchFamily="34" charset="-122"/>
              </a:rPr>
              <a:t>思考题</a:t>
            </a:r>
            <a:endParaRPr lang="zh-CN" altLang="en-US" sz="2800" dirty="0">
              <a:solidFill>
                <a:srgbClr val="C00000"/>
              </a:solidFill>
              <a:effectLst>
                <a:outerShdw blurRad="38100" dist="38100" dir="2700000" algn="tl">
                  <a:srgbClr val="000000">
                    <a:alpha val="43137"/>
                  </a:srgbClr>
                </a:outerShdw>
              </a:effectLst>
              <a:latin typeface="Script MT Bold" pitchFamily="66" charset="0"/>
              <a:ea typeface="微软雅黑" pitchFamily="34" charset="-122"/>
            </a:endParaRPr>
          </a:p>
        </p:txBody>
      </p:sp>
      <p:sp>
        <p:nvSpPr>
          <p:cNvPr id="5" name="矩形 4"/>
          <p:cNvSpPr/>
          <p:nvPr/>
        </p:nvSpPr>
        <p:spPr>
          <a:xfrm>
            <a:off x="220998" y="653702"/>
            <a:ext cx="4193675" cy="978729"/>
          </a:xfrm>
          <a:prstGeom prst="rect">
            <a:avLst/>
          </a:prstGeom>
        </p:spPr>
        <p:txBody>
          <a:bodyPr wrap="square">
            <a:spAutoFit/>
          </a:bodyPr>
          <a:lstStyle/>
          <a:p>
            <a:pPr algn="just" eaLnBrk="1" hangingPunct="1">
              <a:lnSpc>
                <a:spcPct val="120000"/>
              </a:lnSpc>
            </a:pPr>
            <a:r>
              <a:rPr lang="zh-CN" altLang="en-US" sz="24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在</a:t>
            </a:r>
            <a:r>
              <a:rPr lang="en-US" altLang="zh-CN" sz="24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ATM</a:t>
            </a:r>
            <a:r>
              <a:rPr lang="zh-CN" altLang="en-US" sz="24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机上操作时</a:t>
            </a:r>
            <a:r>
              <a:rPr lang="zh-CN" altLang="en-US" sz="24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需要完整</a:t>
            </a:r>
            <a:r>
              <a:rPr lang="zh-CN" altLang="en-US" sz="24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正确</a:t>
            </a:r>
            <a:r>
              <a:rPr lang="zh-CN" altLang="en-US" sz="24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输入密码</a:t>
            </a:r>
            <a:r>
              <a:rPr lang="zh-CN" altLang="en-US" sz="2400" dirty="0" smtClean="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a:t>
            </a:r>
            <a:endParaRPr lang="en-US" altLang="zh-CN" sz="2400" dirty="0">
              <a:solidFill>
                <a:srgbClr val="00B05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 name="矩形 5"/>
          <p:cNvSpPr/>
          <p:nvPr/>
        </p:nvSpPr>
        <p:spPr>
          <a:xfrm>
            <a:off x="220998" y="2679735"/>
            <a:ext cx="4263079" cy="1421928"/>
          </a:xfrm>
          <a:prstGeom prst="rect">
            <a:avLst/>
          </a:prstGeom>
        </p:spPr>
        <p:txBody>
          <a:bodyPr wrap="square">
            <a:spAutoFit/>
          </a:bodyPr>
          <a:lstStyle/>
          <a:p>
            <a:pPr>
              <a:lnSpc>
                <a:spcPct val="120000"/>
              </a:lnSpc>
            </a:pPr>
            <a:r>
              <a:rPr lang="zh-CN" altLang="en-US" sz="2400" dirty="0" smtClean="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能否不用</a:t>
            </a:r>
            <a:r>
              <a:rPr lang="zh-CN" altLang="en-US" sz="2400" dirty="0" smtClean="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输入密码，</a:t>
            </a:r>
            <a:r>
              <a:rPr lang="zh-CN" altLang="en-US" sz="2400" dirty="0" smtClean="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就让</a:t>
            </a:r>
            <a:r>
              <a:rPr lang="en-US" altLang="zh-CN" sz="2400" dirty="0" smtClean="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ATM</a:t>
            </a:r>
            <a:r>
              <a:rPr lang="zh-CN" altLang="en-US" sz="2400" dirty="0" smtClean="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机（验证方）相信你</a:t>
            </a:r>
            <a:r>
              <a:rPr lang="zh-CN" altLang="en-US" sz="2400" dirty="0" smtClean="0">
                <a:solidFill>
                  <a:srgbClr val="A50021"/>
                </a:solidFill>
                <a:effectLst>
                  <a:outerShdw blurRad="38100" dist="38100" dir="2700000" algn="tl">
                    <a:srgbClr val="000000">
                      <a:alpha val="43137"/>
                    </a:srgbClr>
                  </a:outerShdw>
                </a:effectLst>
                <a:latin typeface="微软雅黑" pitchFamily="34" charset="-122"/>
                <a:ea typeface="微软雅黑" pitchFamily="34" charset="-122"/>
              </a:rPr>
              <a:t>的确知道密码？</a:t>
            </a:r>
            <a:endParaRPr lang="zh-CN" altLang="en-US" sz="2400" dirty="0">
              <a:solidFill>
                <a:srgbClr val="A5002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7" name="矩形 6"/>
          <p:cNvSpPr/>
          <p:nvPr/>
        </p:nvSpPr>
        <p:spPr>
          <a:xfrm>
            <a:off x="4651132" y="3865460"/>
            <a:ext cx="4387360" cy="757130"/>
          </a:xfrm>
          <a:prstGeom prst="rect">
            <a:avLst/>
          </a:prstGeom>
        </p:spPr>
        <p:txBody>
          <a:bodyPr wrap="square">
            <a:spAutoFit/>
          </a:bodyPr>
          <a:lstStyle/>
          <a:p>
            <a:pPr marL="342900" indent="-342900">
              <a:lnSpc>
                <a:spcPct val="120000"/>
              </a:lnSpc>
              <a:buFont typeface="Arial" pitchFamily="34" charset="0"/>
              <a:buChar char="•"/>
            </a:pPr>
            <a:r>
              <a:rPr lang="zh-CN" altLang="en-US"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这个</a:t>
            </a: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过程有巨大的安全隐患。</a:t>
            </a:r>
            <a:endPar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20000"/>
              </a:lnSpc>
              <a:buFont typeface="Arial" pitchFamily="34" charset="0"/>
              <a:buChar char="•"/>
            </a:pPr>
            <a:r>
              <a:rPr lang="zh-CN" altLang="en-US"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请你找出其中的主要安全隐患。</a:t>
            </a:r>
            <a:endParaRPr lang="en-US" altLang="zh-CN"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 name="矩形 8"/>
          <p:cNvSpPr/>
          <p:nvPr/>
        </p:nvSpPr>
        <p:spPr>
          <a:xfrm>
            <a:off x="177040" y="5046219"/>
            <a:ext cx="4350993" cy="464166"/>
          </a:xfrm>
          <a:prstGeom prst="rect">
            <a:avLst/>
          </a:prstGeom>
        </p:spPr>
        <p:txBody>
          <a:bodyPr wrap="square">
            <a:spAutoFit/>
          </a:bodyPr>
          <a:lstStyle/>
          <a:p>
            <a:pPr>
              <a:lnSpc>
                <a:spcPct val="120000"/>
              </a:lnSpc>
            </a:pPr>
            <a:r>
              <a:rPr lang="zh-CN" altLang="en-US" sz="2200" dirty="0" smtClean="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rPr>
              <a:t>暂且不考虑是否实用。</a:t>
            </a:r>
            <a:endParaRPr lang="zh-CN" altLang="en-US" sz="2200" dirty="0">
              <a:solidFill>
                <a:schemeClr val="bg2">
                  <a:lumMod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463" y="1094828"/>
            <a:ext cx="37433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150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标题 1"/>
          <p:cNvSpPr>
            <a:spLocks noGrp="1" noChangeArrowheads="1"/>
          </p:cNvSpPr>
          <p:nvPr>
            <p:ph type="title" idx="429496729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a:ea typeface="宋体" pitchFamily="2" charset="-122"/>
              </a:rPr>
              <a:t>计算思维与数学思维的关系</a:t>
            </a:r>
          </a:p>
        </p:txBody>
      </p:sp>
      <p:sp>
        <p:nvSpPr>
          <p:cNvPr id="16388" name="内容占位符 2"/>
          <p:cNvSpPr>
            <a:spLocks noGrp="1" noChangeArrowheads="1"/>
          </p:cNvSpPr>
          <p:nvPr>
            <p:ph idx="4294967295"/>
          </p:nvPr>
        </p:nvSpPr>
        <p:spPr bwMode="auto">
          <a:xfrm>
            <a:off x="457200" y="1125538"/>
            <a:ext cx="8229600" cy="5000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800" dirty="0" smtClean="0">
                <a:effectLst>
                  <a:outerShdw blurRad="38100" dist="38100" dir="2700000" algn="tl">
                    <a:srgbClr val="000000">
                      <a:alpha val="43137"/>
                    </a:srgbClr>
                  </a:outerShdw>
                </a:effectLst>
              </a:rPr>
              <a:t>关注的对象不同</a:t>
            </a:r>
            <a:endParaRPr lang="en-US" altLang="zh-CN" sz="2800" dirty="0" smtClean="0">
              <a:effectLst>
                <a:outerShdw blurRad="38100" dist="38100" dir="2700000" algn="tl">
                  <a:srgbClr val="000000">
                    <a:alpha val="43137"/>
                  </a:srgbClr>
                </a:outerShdw>
              </a:effectLst>
            </a:endParaRPr>
          </a:p>
          <a:p>
            <a:pPr>
              <a:lnSpc>
                <a:spcPct val="150000"/>
              </a:lnSpc>
            </a:pPr>
            <a:r>
              <a:rPr lang="zh-CN" altLang="en-US" sz="2800" dirty="0" smtClean="0">
                <a:effectLst>
                  <a:outerShdw blurRad="38100" dist="38100" dir="2700000" algn="tl">
                    <a:srgbClr val="000000">
                      <a:alpha val="43137"/>
                    </a:srgbClr>
                  </a:outerShdw>
                </a:effectLst>
              </a:rPr>
              <a:t>关注的问题不同</a:t>
            </a:r>
            <a:endParaRPr lang="en-US" altLang="zh-CN" sz="2800" dirty="0" smtClean="0">
              <a:effectLst>
                <a:outerShdw blurRad="38100" dist="38100" dir="2700000" algn="tl">
                  <a:srgbClr val="000000">
                    <a:alpha val="43137"/>
                  </a:srgbClr>
                </a:outerShdw>
              </a:effectLst>
            </a:endParaRPr>
          </a:p>
          <a:p>
            <a:pPr>
              <a:lnSpc>
                <a:spcPct val="150000"/>
              </a:lnSpc>
            </a:pPr>
            <a:r>
              <a:rPr lang="zh-CN" altLang="en-US" sz="2800" dirty="0" smtClean="0">
                <a:effectLst>
                  <a:outerShdw blurRad="38100" dist="38100" dir="2700000" algn="tl">
                    <a:srgbClr val="000000">
                      <a:alpha val="43137"/>
                    </a:srgbClr>
                  </a:outerShdw>
                </a:effectLst>
              </a:rPr>
              <a:t>都有多级抽象层次</a:t>
            </a:r>
            <a:endParaRPr lang="en-US" altLang="zh-CN" sz="2800" dirty="0" smtClean="0">
              <a:effectLst>
                <a:outerShdw blurRad="38100" dist="38100" dir="2700000" algn="tl">
                  <a:srgbClr val="000000">
                    <a:alpha val="43137"/>
                  </a:srgbClr>
                </a:outerShdw>
              </a:effectLst>
            </a:endParaRPr>
          </a:p>
          <a:p>
            <a:pPr>
              <a:lnSpc>
                <a:spcPct val="150000"/>
              </a:lnSpc>
            </a:pPr>
            <a:r>
              <a:rPr lang="zh-CN" altLang="en-US" sz="2800" dirty="0" smtClean="0">
                <a:effectLst>
                  <a:outerShdw blurRad="38100" dist="38100" dir="2700000" algn="tl">
                    <a:srgbClr val="000000">
                      <a:alpha val="43137"/>
                    </a:srgbClr>
                  </a:outerShdw>
                </a:effectLst>
              </a:rPr>
              <a:t>数学方法是证明</a:t>
            </a:r>
            <a:r>
              <a:rPr lang="zh-CN" altLang="en-US" sz="2800" dirty="0" smtClean="0">
                <a:effectLst>
                  <a:outerShdw blurRad="38100" dist="38100" dir="2700000" algn="tl">
                    <a:srgbClr val="000000">
                      <a:alpha val="43137"/>
                    </a:srgbClr>
                  </a:outerShdw>
                </a:effectLst>
              </a:rPr>
              <a:t>或研究算法</a:t>
            </a:r>
            <a:r>
              <a:rPr lang="zh-CN" altLang="en-US" sz="2800" dirty="0" smtClean="0">
                <a:effectLst>
                  <a:outerShdw blurRad="38100" dist="38100" dir="2700000" algn="tl">
                    <a:srgbClr val="000000">
                      <a:alpha val="43137"/>
                    </a:srgbClr>
                  </a:outerShdw>
                </a:effectLst>
              </a:rPr>
              <a:t>问题的工具</a:t>
            </a:r>
            <a:endParaRPr lang="en-US" altLang="zh-CN" sz="2800" dirty="0" smtClean="0">
              <a:effectLst>
                <a:outerShdw blurRad="38100" dist="38100" dir="2700000" algn="tl">
                  <a:srgbClr val="000000">
                    <a:alpha val="43137"/>
                  </a:srgbClr>
                </a:outerShdw>
              </a:effectLst>
            </a:endParaRPr>
          </a:p>
          <a:p>
            <a:pPr>
              <a:lnSpc>
                <a:spcPct val="150000"/>
              </a:lnSpc>
            </a:pPr>
            <a:r>
              <a:rPr lang="zh-CN" altLang="en-US" sz="2800" dirty="0" smtClean="0">
                <a:effectLst>
                  <a:outerShdw blurRad="38100" dist="38100" dir="2700000" algn="tl">
                    <a:srgbClr val="000000">
                      <a:alpha val="43137"/>
                    </a:srgbClr>
                  </a:outerShdw>
                </a:effectLst>
              </a:rPr>
              <a:t>计算思维会反作用于数学（这点非常关键！）</a:t>
            </a:r>
            <a:endParaRPr lang="en-US" altLang="zh-CN" sz="2800" dirty="0" smtClean="0">
              <a:effectLst>
                <a:outerShdw blurRad="38100" dist="38100" dir="2700000" algn="tl">
                  <a:srgbClr val="000000">
                    <a:alpha val="43137"/>
                  </a:srgbClr>
                </a:outerShdw>
              </a:effectLst>
            </a:endParaRPr>
          </a:p>
          <a:p>
            <a:pPr>
              <a:lnSpc>
                <a:spcPct val="150000"/>
              </a:lnSpc>
            </a:pPr>
            <a:r>
              <a:rPr lang="zh-CN" altLang="en-US" sz="2800" dirty="0" smtClean="0">
                <a:effectLst>
                  <a:outerShdw blurRad="38100" dist="38100" dir="2700000" algn="tl">
                    <a:srgbClr val="000000">
                      <a:alpha val="43137"/>
                    </a:srgbClr>
                  </a:outerShdw>
                </a:effectLst>
              </a:rPr>
              <a:t>计算的方法也可以成为数学研究的工具（数学实验、实验数学）</a:t>
            </a:r>
            <a:endParaRPr lang="zh-CN" altLang="zh-CN" sz="28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标题 1"/>
          <p:cNvSpPr>
            <a:spLocks noGrp="1" noChangeArrowheads="1"/>
          </p:cNvSpPr>
          <p:nvPr>
            <p:ph type="title" idx="429496729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a:ea typeface="宋体" pitchFamily="2" charset="-122"/>
              </a:rPr>
              <a:t>什么是计算思维？</a:t>
            </a:r>
          </a:p>
        </p:txBody>
      </p:sp>
      <p:sp>
        <p:nvSpPr>
          <p:cNvPr id="17412" name="Text Box 4"/>
          <p:cNvSpPr txBox="1">
            <a:spLocks noChangeArrowheads="1"/>
          </p:cNvSpPr>
          <p:nvPr/>
        </p:nvSpPr>
        <p:spPr bwMode="auto">
          <a:xfrm>
            <a:off x="390525" y="981075"/>
            <a:ext cx="808672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a:lnSpc>
                <a:spcPct val="150000"/>
              </a:lnSpc>
              <a:buFont typeface="Arial" pitchFamily="34" charset="0"/>
              <a:buChar char="•"/>
            </a:pPr>
            <a:r>
              <a:rPr lang="zh-CN" altLang="en-US" sz="2400" b="0" dirty="0" smtClean="0">
                <a:effectLst>
                  <a:outerShdw blurRad="38100" dist="38100" dir="2700000" algn="tl">
                    <a:srgbClr val="000000">
                      <a:alpha val="43137"/>
                    </a:srgbClr>
                  </a:outerShdw>
                </a:effectLst>
                <a:ea typeface="宋体" pitchFamily="2" charset="-122"/>
              </a:rPr>
              <a:t>计算思维的实质</a:t>
            </a:r>
            <a:r>
              <a:rPr lang="zh-CN" altLang="en-US" sz="2400" b="0" dirty="0">
                <a:effectLst>
                  <a:outerShdw blurRad="38100" dist="38100" dir="2700000" algn="tl">
                    <a:srgbClr val="000000">
                      <a:alpha val="43137"/>
                    </a:srgbClr>
                  </a:outerShdw>
                </a:effectLst>
                <a:ea typeface="宋体" pitchFamily="2" charset="-122"/>
              </a:rPr>
              <a:t>是将问题表征为关于某种计算模型的信息处理，并在此基础上寻求问题的算法解。</a:t>
            </a:r>
          </a:p>
          <a:p>
            <a:pPr marL="457200" indent="-457200" algn="just">
              <a:lnSpc>
                <a:spcPct val="150000"/>
              </a:lnSpc>
              <a:buFont typeface="Arial" pitchFamily="34" charset="0"/>
              <a:buChar char="•"/>
            </a:pPr>
            <a:r>
              <a:rPr lang="zh-CN" altLang="en-US" sz="2400" b="0" dirty="0">
                <a:effectLst>
                  <a:outerShdw blurRad="38100" dist="38100" dir="2700000" algn="tl">
                    <a:srgbClr val="000000">
                      <a:alpha val="43137"/>
                    </a:srgbClr>
                  </a:outerShdw>
                </a:effectLst>
                <a:ea typeface="宋体" pitchFamily="2" charset="-122"/>
              </a:rPr>
              <a:t>依问题的情况可能需要发现新的计算模型或修改现有的模型。</a:t>
            </a:r>
          </a:p>
          <a:p>
            <a:pPr marL="457200" indent="-457200" algn="just">
              <a:lnSpc>
                <a:spcPct val="150000"/>
              </a:lnSpc>
              <a:spcAft>
                <a:spcPts val="0"/>
              </a:spcAft>
              <a:buFont typeface="Arial" pitchFamily="34" charset="0"/>
              <a:buChar char="•"/>
            </a:pPr>
            <a:r>
              <a:rPr lang="zh-CN" altLang="zh-CN" sz="2400" b="0" kern="100" dirty="0" smtClean="0">
                <a:effectLst>
                  <a:outerShdw blurRad="38100" dist="38100" dir="2700000" algn="tl">
                    <a:srgbClr val="000000">
                      <a:alpha val="43137"/>
                    </a:srgbClr>
                  </a:outerShdw>
                </a:effectLst>
                <a:latin typeface="Calibri"/>
                <a:ea typeface="宋体"/>
                <a:cs typeface="Times New Roman"/>
              </a:rPr>
              <a:t>计算思维对</a:t>
            </a:r>
            <a:r>
              <a:rPr lang="zh-CN" altLang="zh-CN" sz="2400" b="0" kern="100" dirty="0" smtClean="0">
                <a:effectLst>
                  <a:outerShdw blurRad="38100" dist="38100" dir="2700000" algn="tl">
                    <a:srgbClr val="000000">
                      <a:alpha val="43137"/>
                    </a:srgbClr>
                  </a:outerShdw>
                </a:effectLst>
                <a:latin typeface="Calibri"/>
                <a:ea typeface="宋体"/>
                <a:cs typeface="Times New Roman"/>
              </a:rPr>
              <a:t>每个人</a:t>
            </a:r>
            <a:r>
              <a:rPr lang="zh-CN" altLang="en-US" sz="2400" b="0" kern="100" dirty="0" smtClean="0">
                <a:effectLst>
                  <a:outerShdw blurRad="38100" dist="38100" dir="2700000" algn="tl">
                    <a:srgbClr val="000000">
                      <a:alpha val="43137"/>
                    </a:srgbClr>
                  </a:outerShdw>
                </a:effectLst>
                <a:latin typeface="Calibri"/>
                <a:ea typeface="宋体"/>
                <a:cs typeface="Times New Roman"/>
              </a:rPr>
              <a:t>来讲</a:t>
            </a:r>
            <a:r>
              <a:rPr lang="zh-CN" altLang="zh-CN" sz="2400" b="0" kern="100" dirty="0" smtClean="0">
                <a:effectLst>
                  <a:outerShdw blurRad="38100" dist="38100" dir="2700000" algn="tl">
                    <a:srgbClr val="000000">
                      <a:alpha val="43137"/>
                    </a:srgbClr>
                  </a:outerShdw>
                </a:effectLst>
                <a:latin typeface="Calibri"/>
                <a:ea typeface="宋体"/>
                <a:cs typeface="Times New Roman"/>
              </a:rPr>
              <a:t>都是</a:t>
            </a:r>
            <a:r>
              <a:rPr lang="zh-CN" altLang="zh-CN" sz="2400" b="0" kern="100" dirty="0" smtClean="0">
                <a:effectLst>
                  <a:outerShdw blurRad="38100" dist="38100" dir="2700000" algn="tl">
                    <a:srgbClr val="000000">
                      <a:alpha val="43137"/>
                    </a:srgbClr>
                  </a:outerShdw>
                </a:effectLst>
                <a:latin typeface="Calibri"/>
                <a:ea typeface="宋体"/>
                <a:cs typeface="Times New Roman"/>
              </a:rPr>
              <a:t>基本技能，不仅仅是对</a:t>
            </a:r>
            <a:r>
              <a:rPr lang="zh-CN" altLang="zh-CN" sz="2400" b="0" kern="100" dirty="0" smtClean="0">
                <a:effectLst>
                  <a:outerShdw blurRad="38100" dist="38100" dir="2700000" algn="tl">
                    <a:srgbClr val="000000">
                      <a:alpha val="43137"/>
                    </a:srgbClr>
                  </a:outerShdw>
                </a:effectLst>
                <a:latin typeface="Calibri"/>
                <a:ea typeface="宋体"/>
                <a:cs typeface="Times New Roman"/>
              </a:rPr>
              <a:t>计算机</a:t>
            </a:r>
            <a:r>
              <a:rPr lang="zh-CN" altLang="en-US" sz="2400" b="0" kern="100" dirty="0" smtClean="0">
                <a:effectLst>
                  <a:outerShdw blurRad="38100" dist="38100" dir="2700000" algn="tl">
                    <a:srgbClr val="000000">
                      <a:alpha val="43137"/>
                    </a:srgbClr>
                  </a:outerShdw>
                </a:effectLst>
                <a:latin typeface="Calibri"/>
                <a:ea typeface="宋体"/>
                <a:cs typeface="Times New Roman"/>
              </a:rPr>
              <a:t>专</a:t>
            </a:r>
            <a:r>
              <a:rPr lang="zh-CN" altLang="zh-CN" sz="2400" b="0" kern="100" dirty="0" smtClean="0">
                <a:effectLst>
                  <a:outerShdw blurRad="38100" dist="38100" dir="2700000" algn="tl">
                    <a:srgbClr val="000000">
                      <a:alpha val="43137"/>
                    </a:srgbClr>
                  </a:outerShdw>
                </a:effectLst>
                <a:latin typeface="Calibri"/>
                <a:ea typeface="宋体"/>
                <a:cs typeface="Times New Roman"/>
              </a:rPr>
              <a:t>家。</a:t>
            </a:r>
            <a:endParaRPr lang="zh-CN" altLang="zh-CN" sz="2400" b="0" kern="100" dirty="0" smtClean="0">
              <a:effectLst>
                <a:outerShdw blurRad="38100" dist="38100" dir="2700000" algn="tl">
                  <a:srgbClr val="000000">
                    <a:alpha val="43137"/>
                  </a:srgbClr>
                </a:outerShdw>
              </a:effectLst>
              <a:latin typeface="Calibri"/>
              <a:ea typeface="宋体"/>
              <a:cs typeface="Times New Roman"/>
            </a:endParaRPr>
          </a:p>
          <a:p>
            <a:pPr marL="457200" indent="-457200" algn="just">
              <a:lnSpc>
                <a:spcPct val="150000"/>
              </a:lnSpc>
              <a:spcAft>
                <a:spcPts val="0"/>
              </a:spcAft>
              <a:buFont typeface="Arial" pitchFamily="34" charset="0"/>
              <a:buChar char="•"/>
            </a:pPr>
            <a:r>
              <a:rPr lang="zh-CN" altLang="zh-CN" sz="2400" b="0" kern="100" dirty="0" smtClean="0">
                <a:effectLst>
                  <a:outerShdw blurRad="38100" dist="38100" dir="2700000" algn="tl">
                    <a:srgbClr val="000000">
                      <a:alpha val="43137"/>
                    </a:srgbClr>
                  </a:outerShdw>
                </a:effectLst>
                <a:latin typeface="Calibri"/>
                <a:ea typeface="宋体"/>
                <a:cs typeface="Times New Roman"/>
              </a:rPr>
              <a:t>在</a:t>
            </a:r>
            <a:r>
              <a:rPr lang="zh-CN" altLang="en-US" sz="2400" b="0" kern="100" dirty="0" smtClean="0">
                <a:effectLst>
                  <a:outerShdw blurRad="38100" dist="38100" dir="2700000" algn="tl">
                    <a:srgbClr val="000000">
                      <a:alpha val="43137"/>
                    </a:srgbClr>
                  </a:outerShdw>
                </a:effectLst>
                <a:latin typeface="Calibri"/>
                <a:ea typeface="宋体"/>
                <a:cs typeface="Times New Roman"/>
              </a:rPr>
              <a:t>人</a:t>
            </a:r>
            <a:r>
              <a:rPr lang="zh-CN" altLang="zh-CN" sz="2400" b="0" kern="100" dirty="0" smtClean="0">
                <a:effectLst>
                  <a:outerShdw blurRad="38100" dist="38100" dir="2700000" algn="tl">
                    <a:srgbClr val="000000">
                      <a:alpha val="43137"/>
                    </a:srgbClr>
                  </a:outerShdw>
                </a:effectLst>
                <a:latin typeface="Calibri"/>
                <a:ea typeface="宋体"/>
                <a:cs typeface="Times New Roman"/>
              </a:rPr>
              <a:t>的基本能力</a:t>
            </a:r>
            <a:r>
              <a:rPr lang="zh-CN" altLang="en-US" sz="2400" b="0" kern="100" dirty="0" smtClean="0">
                <a:effectLst>
                  <a:outerShdw blurRad="38100" dist="38100" dir="2700000" algn="tl">
                    <a:srgbClr val="000000">
                      <a:alpha val="43137"/>
                    </a:srgbClr>
                  </a:outerShdw>
                </a:effectLst>
                <a:latin typeface="Calibri"/>
                <a:ea typeface="宋体"/>
                <a:cs typeface="Times New Roman"/>
              </a:rPr>
              <a:t>构成</a:t>
            </a:r>
            <a:r>
              <a:rPr lang="zh-CN" altLang="zh-CN" sz="2400" b="0" kern="100" dirty="0" smtClean="0">
                <a:effectLst>
                  <a:outerShdw blurRad="38100" dist="38100" dir="2700000" algn="tl">
                    <a:srgbClr val="000000">
                      <a:alpha val="43137"/>
                    </a:srgbClr>
                  </a:outerShdw>
                </a:effectLst>
                <a:latin typeface="Calibri"/>
                <a:ea typeface="宋体"/>
                <a:cs typeface="Times New Roman"/>
              </a:rPr>
              <a:t>上，除阅读、书写、算术外，还应加上计算</a:t>
            </a:r>
            <a:r>
              <a:rPr lang="zh-CN" altLang="en-US" sz="2400" b="0" kern="100" dirty="0" smtClean="0">
                <a:effectLst>
                  <a:outerShdw blurRad="38100" dist="38100" dir="2700000" algn="tl">
                    <a:srgbClr val="000000">
                      <a:alpha val="43137"/>
                    </a:srgbClr>
                  </a:outerShdw>
                </a:effectLst>
                <a:latin typeface="Calibri"/>
                <a:ea typeface="宋体"/>
                <a:cs typeface="Times New Roman"/>
              </a:rPr>
              <a:t>（</a:t>
            </a:r>
            <a:r>
              <a:rPr lang="zh-CN" altLang="zh-CN" sz="2400" b="0" kern="100" dirty="0" smtClean="0">
                <a:effectLst>
                  <a:outerShdw blurRad="38100" dist="38100" dir="2700000" algn="tl">
                    <a:srgbClr val="000000">
                      <a:alpha val="43137"/>
                    </a:srgbClr>
                  </a:outerShdw>
                </a:effectLst>
                <a:latin typeface="Calibri"/>
                <a:ea typeface="宋体"/>
                <a:cs typeface="Times New Roman"/>
              </a:rPr>
              <a:t>思维</a:t>
            </a:r>
            <a:r>
              <a:rPr lang="zh-CN" altLang="en-US" sz="2400" b="0" kern="100" dirty="0" smtClean="0">
                <a:effectLst>
                  <a:outerShdw blurRad="38100" dist="38100" dir="2700000" algn="tl">
                    <a:srgbClr val="000000">
                      <a:alpha val="43137"/>
                    </a:srgbClr>
                  </a:outerShdw>
                </a:effectLst>
                <a:latin typeface="Calibri"/>
                <a:ea typeface="宋体"/>
                <a:cs typeface="Times New Roman"/>
              </a:rPr>
              <a:t>）</a:t>
            </a:r>
            <a:r>
              <a:rPr lang="zh-CN" altLang="zh-CN" sz="2400" b="0" kern="100" dirty="0" smtClean="0">
                <a:effectLst>
                  <a:outerShdw blurRad="38100" dist="38100" dir="2700000" algn="tl">
                    <a:srgbClr val="000000">
                      <a:alpha val="43137"/>
                    </a:srgbClr>
                  </a:outerShdw>
                </a:effectLst>
                <a:latin typeface="Calibri"/>
                <a:ea typeface="宋体"/>
                <a:cs typeface="Times New Roman"/>
              </a:rPr>
              <a:t>。</a:t>
            </a:r>
          </a:p>
          <a:p>
            <a:pPr marL="457200" indent="-457200" algn="just">
              <a:lnSpc>
                <a:spcPct val="150000"/>
              </a:lnSpc>
              <a:spcAft>
                <a:spcPts val="0"/>
              </a:spcAft>
              <a:buFont typeface="Arial" pitchFamily="34" charset="0"/>
              <a:buChar char="•"/>
            </a:pPr>
            <a:r>
              <a:rPr lang="zh-CN" altLang="zh-CN" sz="2400" b="0" kern="100" dirty="0" smtClean="0">
                <a:effectLst>
                  <a:outerShdw blurRad="38100" dist="38100" dir="2700000" algn="tl">
                    <a:srgbClr val="000000">
                      <a:alpha val="43137"/>
                    </a:srgbClr>
                  </a:outerShdw>
                </a:effectLst>
                <a:latin typeface="Calibri"/>
                <a:ea typeface="宋体"/>
                <a:cs typeface="Times New Roman"/>
              </a:rPr>
              <a:t>印刷出版促进了阅读、书写、算术能力的普及，而</a:t>
            </a:r>
            <a:r>
              <a:rPr lang="zh-CN" altLang="zh-CN" sz="2400" b="0" kern="100" dirty="0" smtClean="0">
                <a:effectLst>
                  <a:outerShdw blurRad="38100" dist="38100" dir="2700000" algn="tl">
                    <a:srgbClr val="000000">
                      <a:alpha val="43137"/>
                    </a:srgbClr>
                  </a:outerShdw>
                </a:effectLst>
                <a:latin typeface="Calibri"/>
                <a:ea typeface="宋体"/>
                <a:cs typeface="Times New Roman"/>
              </a:rPr>
              <a:t>计算机促进</a:t>
            </a:r>
            <a:r>
              <a:rPr lang="zh-CN" altLang="en-US" sz="2400" b="0" kern="100" dirty="0" smtClean="0">
                <a:effectLst>
                  <a:outerShdw blurRad="38100" dist="38100" dir="2700000" algn="tl">
                    <a:srgbClr val="000000">
                      <a:alpha val="43137"/>
                    </a:srgbClr>
                  </a:outerShdw>
                </a:effectLst>
                <a:latin typeface="Calibri"/>
                <a:ea typeface="宋体"/>
                <a:cs typeface="Times New Roman"/>
              </a:rPr>
              <a:t>了</a:t>
            </a:r>
            <a:r>
              <a:rPr lang="zh-CN" altLang="zh-CN" sz="2400" b="0" kern="100" dirty="0" smtClean="0">
                <a:effectLst>
                  <a:outerShdw blurRad="38100" dist="38100" dir="2700000" algn="tl">
                    <a:srgbClr val="000000">
                      <a:alpha val="43137"/>
                    </a:srgbClr>
                  </a:outerShdw>
                </a:effectLst>
                <a:latin typeface="Calibri"/>
                <a:ea typeface="宋体"/>
                <a:cs typeface="Times New Roman"/>
              </a:rPr>
              <a:t>计算</a:t>
            </a:r>
            <a:r>
              <a:rPr lang="zh-CN" altLang="zh-CN" sz="2400" b="0" kern="100" dirty="0" smtClean="0">
                <a:effectLst>
                  <a:outerShdw blurRad="38100" dist="38100" dir="2700000" algn="tl">
                    <a:srgbClr val="000000">
                      <a:alpha val="43137"/>
                    </a:srgbClr>
                  </a:outerShdw>
                </a:effectLst>
                <a:latin typeface="Calibri"/>
                <a:ea typeface="宋体"/>
                <a:cs typeface="Times New Roman"/>
              </a:rPr>
              <a:t>思维的普及。</a:t>
            </a:r>
            <a:endParaRPr lang="zh-CN" altLang="en-US" sz="2400" b="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1"/>
          <p:cNvSpPr>
            <a:spLocks noGrp="1" noChangeArrowheads="1"/>
          </p:cNvSpPr>
          <p:nvPr>
            <p:ph type="title" idx="4294967295"/>
          </p:nvPr>
        </p:nvSpPr>
        <p:spPr>
          <a:xfrm>
            <a:off x="71438" y="211138"/>
            <a:ext cx="7170737" cy="492125"/>
          </a:xfrm>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smtClean="0">
                <a:ea typeface="宋体" pitchFamily="2" charset="-122"/>
              </a:rPr>
              <a:t>计算思维的特征</a:t>
            </a:r>
            <a:endParaRPr lang="zh-CN" altLang="en-US" b="1" dirty="0">
              <a:ea typeface="宋体" pitchFamily="2" charset="-122"/>
            </a:endParaRPr>
          </a:p>
        </p:txBody>
      </p:sp>
      <p:sp>
        <p:nvSpPr>
          <p:cNvPr id="5" name="矩形 4"/>
          <p:cNvSpPr/>
          <p:nvPr/>
        </p:nvSpPr>
        <p:spPr>
          <a:xfrm>
            <a:off x="323528" y="1232402"/>
            <a:ext cx="8496944" cy="5262979"/>
          </a:xfrm>
          <a:prstGeom prst="rect">
            <a:avLst/>
          </a:prstGeom>
        </p:spPr>
        <p:txBody>
          <a:bodyPr wrap="square">
            <a:spAutoFit/>
          </a:bodyPr>
          <a:lstStyle/>
          <a:p>
            <a:pPr marL="342900" lvl="0" indent="-342900">
              <a:lnSpc>
                <a:spcPct val="150000"/>
              </a:lnSpc>
              <a:buFont typeface="Arial" pitchFamily="34" charset="0"/>
              <a:buChar char="•"/>
            </a:pPr>
            <a:r>
              <a:rPr lang="zh-CN" altLang="zh-CN"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概念化</a:t>
            </a:r>
            <a:r>
              <a:rPr lang="zh-CN" altLang="en-US"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和抽象化</a:t>
            </a:r>
            <a:r>
              <a:rPr lang="en-US" altLang="zh-CN"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 </a:t>
            </a:r>
            <a:r>
              <a:rPr lang="zh-CN" altLang="zh-CN"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不仅与</a:t>
            </a:r>
            <a:r>
              <a:rPr lang="zh-CN" altLang="zh-CN" sz="2800" b="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编程能力</a:t>
            </a:r>
            <a:r>
              <a:rPr lang="zh-CN" altLang="zh-CN"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有关</a:t>
            </a:r>
            <a:r>
              <a:rPr lang="zh-CN" altLang="en-US"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zh-CN"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计算机科学</a:t>
            </a:r>
            <a:r>
              <a:rPr lang="zh-CN" altLang="en-US"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也</a:t>
            </a:r>
            <a:r>
              <a:rPr lang="zh-CN" altLang="zh-CN"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不仅是</a:t>
            </a:r>
            <a:r>
              <a:rPr lang="zh-CN" altLang="zh-CN" sz="2800" b="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计算机编程。“像计算机科学家一样思考”，其含义比能够编程要更深刻，需要不同抽象层面的思考</a:t>
            </a:r>
            <a:r>
              <a:rPr lang="zh-CN" altLang="zh-CN"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endParaRPr lang="en-US" altLang="zh-CN"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342900" lvl="0" indent="-342900" algn="just">
              <a:lnSpc>
                <a:spcPct val="150000"/>
              </a:lnSpc>
              <a:spcAft>
                <a:spcPts val="0"/>
              </a:spcAft>
              <a:buFont typeface="Arial" pitchFamily="34" charset="0"/>
              <a:buChar char="•"/>
            </a:pPr>
            <a:r>
              <a:rPr lang="zh-CN" altLang="en-US" sz="2800" b="0" kern="10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a:rPr>
              <a:t>不能靠</a:t>
            </a:r>
            <a:r>
              <a:rPr lang="zh-CN" altLang="zh-CN" sz="2800" b="0" kern="10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a:rPr>
              <a:t>死记硬背积累</a:t>
            </a:r>
            <a:r>
              <a:rPr lang="en-US" altLang="zh-CN" sz="2800" b="0" kern="10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a:rPr>
              <a:t> - </a:t>
            </a:r>
            <a:r>
              <a:rPr lang="zh-CN" altLang="zh-CN" sz="2800" b="0" kern="10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a:rPr>
              <a:t>现代社会中每个人都必须具备的</a:t>
            </a:r>
            <a:r>
              <a:rPr lang="zh-CN" altLang="en-US" sz="2800" b="0" kern="10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a:rPr>
              <a:t>一种</a:t>
            </a:r>
            <a:r>
              <a:rPr lang="zh-CN" altLang="zh-CN" sz="2800" b="0" kern="10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a:rPr>
              <a:t>基本技能。</a:t>
            </a:r>
            <a:endParaRPr lang="en-US" altLang="zh-CN" sz="2800" b="0" kern="10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a:endParaRPr>
          </a:p>
          <a:p>
            <a:pPr marL="342900" lvl="0" indent="-342900" algn="just">
              <a:lnSpc>
                <a:spcPct val="150000"/>
              </a:lnSpc>
              <a:spcAft>
                <a:spcPts val="0"/>
              </a:spcAft>
              <a:buFont typeface="Arial" pitchFamily="34" charset="0"/>
              <a:buChar char="•"/>
            </a:pPr>
            <a:r>
              <a:rPr lang="zh-CN" altLang="en-US" sz="2800" b="0" kern="10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a:rPr>
              <a:t>计算思维</a:t>
            </a:r>
            <a:r>
              <a:rPr lang="zh-CN" altLang="zh-CN"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a:rPr>
              <a:t>是</a:t>
            </a:r>
            <a:r>
              <a:rPr lang="zh-CN" altLang="zh-CN"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a:rPr>
              <a:t>人类</a:t>
            </a:r>
            <a:r>
              <a:rPr lang="zh-CN" altLang="en-US" sz="2800" b="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a:rPr>
              <a:t>（</a:t>
            </a:r>
            <a:r>
              <a:rPr lang="zh-CN" altLang="zh-CN" sz="2800" b="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a:rPr>
              <a:t>而不是计算机</a:t>
            </a:r>
            <a:r>
              <a:rPr lang="zh-CN" altLang="en-US" sz="2800" b="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a:rPr>
              <a:t>）</a:t>
            </a:r>
            <a:r>
              <a:rPr lang="zh-CN" altLang="zh-CN"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a:rPr>
              <a:t>解决问题的一</a:t>
            </a:r>
            <a:r>
              <a:rPr lang="zh-CN" altLang="zh-CN"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a:rPr>
              <a:t>种思维方式</a:t>
            </a:r>
            <a:r>
              <a:rPr lang="zh-CN" altLang="en-US"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a:rPr>
              <a:t>，它</a:t>
            </a:r>
            <a:r>
              <a:rPr lang="zh-CN" altLang="zh-CN"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a:rPr>
              <a:t>不是试图让人类像计算机一样思考。</a:t>
            </a:r>
            <a:endParaRPr lang="zh-CN" altLang="zh-CN" sz="2800" b="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000223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1"/>
          <p:cNvSpPr>
            <a:spLocks noGrp="1" noChangeArrowheads="1"/>
          </p:cNvSpPr>
          <p:nvPr>
            <p:ph type="title" idx="4294967295"/>
          </p:nvPr>
        </p:nvSpPr>
        <p:spPr>
          <a:xfrm>
            <a:off x="71438" y="211138"/>
            <a:ext cx="7170737" cy="492125"/>
          </a:xfrm>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smtClean="0">
                <a:ea typeface="宋体" pitchFamily="2" charset="-122"/>
              </a:rPr>
              <a:t>计算思维</a:t>
            </a:r>
            <a:r>
              <a:rPr lang="zh-CN" altLang="en-US" b="1" dirty="0" smtClean="0">
                <a:ea typeface="宋体" pitchFamily="2" charset="-122"/>
              </a:rPr>
              <a:t>的教育价值</a:t>
            </a:r>
            <a:endParaRPr lang="zh-CN" altLang="en-US" b="1" dirty="0">
              <a:ea typeface="宋体" pitchFamily="2" charset="-122"/>
            </a:endParaRPr>
          </a:p>
        </p:txBody>
      </p:sp>
      <p:sp>
        <p:nvSpPr>
          <p:cNvPr id="7" name="矩形 6"/>
          <p:cNvSpPr/>
          <p:nvPr/>
        </p:nvSpPr>
        <p:spPr>
          <a:xfrm>
            <a:off x="323528" y="1346150"/>
            <a:ext cx="8424936" cy="5262979"/>
          </a:xfrm>
          <a:prstGeom prst="rect">
            <a:avLst/>
          </a:prstGeom>
        </p:spPr>
        <p:txBody>
          <a:bodyPr wrap="square">
            <a:spAutoFit/>
          </a:bodyPr>
          <a:lstStyle/>
          <a:p>
            <a:pPr marL="342900" indent="-342900">
              <a:lnSpc>
                <a:spcPct val="150000"/>
              </a:lnSpc>
              <a:buFont typeface="Arial" pitchFamily="34" charset="0"/>
              <a:buChar char="•"/>
            </a:pPr>
            <a:r>
              <a:rPr lang="zh-CN" altLang="en-US" sz="2800" b="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计算思维与</a:t>
            </a:r>
            <a:r>
              <a:rPr lang="zh-CN" altLang="en-US"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数学思维和工程思维互补。</a:t>
            </a:r>
            <a:endParaRPr lang="en-US" altLang="zh-CN"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342900" indent="-342900">
              <a:lnSpc>
                <a:spcPct val="150000"/>
              </a:lnSpc>
              <a:buFont typeface="Arial" pitchFamily="34" charset="0"/>
              <a:buChar char="•"/>
            </a:pPr>
            <a:r>
              <a:rPr lang="zh-CN" altLang="en-US"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计算思维是思想，</a:t>
            </a:r>
            <a:r>
              <a:rPr lang="zh-CN" altLang="en-US"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不是软硬件制品或工具。</a:t>
            </a:r>
            <a:endParaRPr lang="en-US" altLang="zh-CN"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342900" indent="-342900">
              <a:lnSpc>
                <a:spcPct val="150000"/>
              </a:lnSpc>
              <a:buFont typeface="Arial" pitchFamily="34" charset="0"/>
              <a:buChar char="•"/>
            </a:pPr>
            <a:r>
              <a:rPr lang="zh-CN" altLang="en-US" sz="2800" b="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计算思维是</a:t>
            </a:r>
            <a:r>
              <a:rPr lang="zh-CN" altLang="en-US"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我们用以处理和求解问题、管理日常事务、与他人通信及交互的“计算概念”框架。</a:t>
            </a:r>
            <a:endParaRPr lang="en-US" altLang="zh-CN"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342900" indent="-342900">
              <a:lnSpc>
                <a:spcPct val="150000"/>
              </a:lnSpc>
              <a:buFont typeface="Arial" pitchFamily="34" charset="0"/>
              <a:buChar char="•"/>
            </a:pPr>
            <a:r>
              <a:rPr lang="zh-CN" altLang="en-US"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计算思维</a:t>
            </a:r>
            <a:r>
              <a:rPr lang="zh-CN" altLang="en-US"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是指导计算机科学</a:t>
            </a:r>
            <a:r>
              <a:rPr lang="zh-CN" altLang="en-US"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教育、研究者及实践</a:t>
            </a:r>
            <a:r>
              <a:rPr lang="zh-CN" altLang="en-US"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者的大一统视界</a:t>
            </a:r>
            <a:r>
              <a:rPr lang="zh-CN" altLang="en-US"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，与</a:t>
            </a:r>
            <a:r>
              <a:rPr lang="zh-CN" altLang="en-US"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人类思维密切</a:t>
            </a:r>
            <a:r>
              <a:rPr lang="zh-CN" altLang="en-US"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集成。</a:t>
            </a:r>
            <a:endParaRPr lang="en-US" altLang="zh-CN"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342900" indent="-342900">
              <a:lnSpc>
                <a:spcPct val="150000"/>
              </a:lnSpc>
              <a:buFont typeface="Arial" pitchFamily="34" charset="0"/>
              <a:buChar char="•"/>
            </a:pPr>
            <a:r>
              <a:rPr lang="zh-CN" altLang="en-US" sz="2800" b="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计算思维作为高中信息技术学科的核心素养之一，不仅可行，而且必需。</a:t>
            </a:r>
            <a:endParaRPr lang="zh-CN" altLang="en-US" sz="2800" b="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740396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10470" y="981088"/>
            <a:ext cx="8483580" cy="5295512"/>
          </a:xfrm>
        </p:spPr>
        <p:txBody>
          <a:bodyPr/>
          <a:lstStyle/>
          <a:p>
            <a:pPr>
              <a:lnSpc>
                <a:spcPct val="150000"/>
              </a:lnSpc>
            </a:pPr>
            <a:r>
              <a:rPr lang="zh-CN" sz="2800" dirty="0">
                <a:effectLst>
                  <a:outerShdw blurRad="38100" dist="38100" dir="2700000" algn="tl">
                    <a:srgbClr val="000000">
                      <a:alpha val="43137"/>
                    </a:srgbClr>
                  </a:outerShdw>
                </a:effectLst>
                <a:ea typeface="宋体" pitchFamily="2" charset="-122"/>
              </a:rPr>
              <a:t>计算机科学</a:t>
            </a:r>
            <a:r>
              <a:rPr lang="zh-CN" sz="2800" dirty="0" smtClean="0">
                <a:effectLst>
                  <a:outerShdw blurRad="38100" dist="38100" dir="2700000" algn="tl">
                    <a:srgbClr val="000000">
                      <a:alpha val="43137"/>
                    </a:srgbClr>
                  </a:outerShdw>
                </a:effectLst>
                <a:ea typeface="宋体" pitchFamily="2" charset="-122"/>
              </a:rPr>
              <a:t>的</a:t>
            </a:r>
            <a:r>
              <a:rPr lang="zh-CN" altLang="en-US" sz="2800" dirty="0" smtClean="0">
                <a:effectLst>
                  <a:outerShdw blurRad="38100" dist="38100" dir="2700000" algn="tl">
                    <a:srgbClr val="000000">
                      <a:alpha val="43137"/>
                    </a:srgbClr>
                  </a:outerShdw>
                </a:effectLst>
                <a:ea typeface="宋体" pitchFamily="2" charset="-122"/>
              </a:rPr>
              <a:t>核心</a:t>
            </a:r>
            <a:r>
              <a:rPr lang="zh-CN" sz="2800" dirty="0" smtClean="0">
                <a:effectLst>
                  <a:outerShdw blurRad="38100" dist="38100" dir="2700000" algn="tl">
                    <a:srgbClr val="000000">
                      <a:alpha val="43137"/>
                    </a:srgbClr>
                  </a:outerShdw>
                </a:effectLst>
                <a:ea typeface="宋体" pitchFamily="2" charset="-122"/>
              </a:rPr>
              <a:t>价值</a:t>
            </a:r>
            <a:r>
              <a:rPr lang="zh-CN" sz="2800" dirty="0">
                <a:effectLst>
                  <a:outerShdw blurRad="38100" dist="38100" dir="2700000" algn="tl">
                    <a:srgbClr val="000000">
                      <a:alpha val="43137"/>
                    </a:srgbClr>
                  </a:outerShdw>
                </a:effectLst>
                <a:ea typeface="宋体" pitchFamily="2" charset="-122"/>
              </a:rPr>
              <a:t>在于计算</a:t>
            </a:r>
            <a:r>
              <a:rPr lang="zh-CN" sz="2800" dirty="0" smtClean="0">
                <a:effectLst>
                  <a:outerShdw blurRad="38100" dist="38100" dir="2700000" algn="tl">
                    <a:srgbClr val="000000">
                      <a:alpha val="43137"/>
                    </a:srgbClr>
                  </a:outerShdw>
                </a:effectLst>
                <a:ea typeface="宋体" pitchFamily="2" charset="-122"/>
              </a:rPr>
              <a:t>能够做</a:t>
            </a:r>
            <a:r>
              <a:rPr lang="zh-CN" sz="2800" dirty="0">
                <a:effectLst>
                  <a:outerShdw blurRad="38100" dist="38100" dir="2700000" algn="tl">
                    <a:srgbClr val="000000">
                      <a:alpha val="43137"/>
                    </a:srgbClr>
                  </a:outerShdw>
                </a:effectLst>
                <a:ea typeface="宋体" pitchFamily="2" charset="-122"/>
              </a:rPr>
              <a:t>些</a:t>
            </a:r>
            <a:r>
              <a:rPr lang="zh-CN" sz="2800" dirty="0" smtClean="0">
                <a:effectLst>
                  <a:outerShdw blurRad="38100" dist="38100" dir="2700000" algn="tl">
                    <a:srgbClr val="000000">
                      <a:alpha val="43137"/>
                    </a:srgbClr>
                  </a:outerShdw>
                </a:effectLst>
                <a:ea typeface="宋体" pitchFamily="2" charset="-122"/>
              </a:rPr>
              <a:t>什么</a:t>
            </a:r>
            <a:r>
              <a:rPr lang="zh-CN" altLang="en-US" sz="2800" dirty="0" smtClean="0">
                <a:effectLst>
                  <a:outerShdw blurRad="38100" dist="38100" dir="2700000" algn="tl">
                    <a:srgbClr val="000000">
                      <a:alpha val="43137"/>
                    </a:srgbClr>
                  </a:outerShdw>
                </a:effectLst>
                <a:ea typeface="宋体" pitchFamily="2" charset="-122"/>
              </a:rPr>
              <a:t>（计算理论）</a:t>
            </a:r>
            <a:r>
              <a:rPr lang="zh-CN" sz="2800" dirty="0" smtClean="0">
                <a:effectLst>
                  <a:outerShdw blurRad="38100" dist="38100" dir="2700000" algn="tl">
                    <a:srgbClr val="000000">
                      <a:alpha val="43137"/>
                    </a:srgbClr>
                  </a:outerShdw>
                </a:effectLst>
                <a:ea typeface="宋体" pitchFamily="2" charset="-122"/>
              </a:rPr>
              <a:t>、如何做</a:t>
            </a:r>
            <a:r>
              <a:rPr lang="zh-CN" altLang="en-US" sz="2800" dirty="0" smtClean="0">
                <a:effectLst>
                  <a:outerShdw blurRad="38100" dist="38100" dir="2700000" algn="tl">
                    <a:srgbClr val="000000">
                      <a:alpha val="43137"/>
                    </a:srgbClr>
                  </a:outerShdw>
                </a:effectLst>
                <a:ea typeface="宋体" pitchFamily="2" charset="-122"/>
              </a:rPr>
              <a:t>（算法）、</a:t>
            </a:r>
            <a:r>
              <a:rPr lang="zh-CN" altLang="zh-CN" sz="2800" dirty="0" smtClean="0">
                <a:effectLst>
                  <a:outerShdw blurRad="38100" dist="38100" dir="2700000" algn="tl">
                    <a:srgbClr val="000000">
                      <a:alpha val="43137"/>
                    </a:srgbClr>
                  </a:outerShdw>
                </a:effectLst>
                <a:ea typeface="宋体" pitchFamily="2" charset="-122"/>
              </a:rPr>
              <a:t>能做多好</a:t>
            </a:r>
            <a:r>
              <a:rPr lang="zh-CN" altLang="en-US" sz="2800" dirty="0" smtClean="0">
                <a:effectLst>
                  <a:outerShdw blurRad="38100" dist="38100" dir="2700000" algn="tl">
                    <a:srgbClr val="000000">
                      <a:alpha val="43137"/>
                    </a:srgbClr>
                  </a:outerShdw>
                </a:effectLst>
                <a:ea typeface="宋体" pitchFamily="2" charset="-122"/>
              </a:rPr>
              <a:t>（计算的效率）</a:t>
            </a:r>
            <a:r>
              <a:rPr lang="zh-CN" altLang="zh-CN" sz="2800" dirty="0" smtClean="0">
                <a:effectLst>
                  <a:outerShdw blurRad="38100" dist="38100" dir="2700000" algn="tl">
                    <a:srgbClr val="000000">
                      <a:alpha val="43137"/>
                    </a:srgbClr>
                  </a:outerShdw>
                </a:effectLst>
                <a:ea typeface="宋体" pitchFamily="2" charset="-122"/>
              </a:rPr>
              <a:t>、</a:t>
            </a:r>
            <a:r>
              <a:rPr lang="zh-CN" altLang="en-US" sz="2800" dirty="0" smtClean="0">
                <a:effectLst>
                  <a:outerShdw blurRad="38100" dist="38100" dir="2700000" algn="tl">
                    <a:srgbClr val="000000">
                      <a:alpha val="43137"/>
                    </a:srgbClr>
                  </a:outerShdw>
                </a:effectLst>
                <a:ea typeface="宋体" pitchFamily="2" charset="-122"/>
              </a:rPr>
              <a:t>能建造什么样的计算工具（计算机工程）</a:t>
            </a:r>
            <a:r>
              <a:rPr lang="zh-CN" sz="2800" dirty="0" smtClean="0">
                <a:effectLst>
                  <a:outerShdw blurRad="38100" dist="38100" dir="2700000" algn="tl">
                    <a:srgbClr val="000000">
                      <a:alpha val="43137"/>
                    </a:srgbClr>
                  </a:outerShdw>
                </a:effectLst>
                <a:ea typeface="宋体" pitchFamily="2" charset="-122"/>
              </a:rPr>
              <a:t>。</a:t>
            </a:r>
            <a:endParaRPr lang="zh-CN" sz="2800" dirty="0">
              <a:effectLst>
                <a:outerShdw blurRad="38100" dist="38100" dir="2700000" algn="tl">
                  <a:srgbClr val="000000">
                    <a:alpha val="43137"/>
                  </a:srgbClr>
                </a:outerShdw>
              </a:effectLst>
              <a:ea typeface="宋体" pitchFamily="2" charset="-122"/>
            </a:endParaRPr>
          </a:p>
          <a:p>
            <a:pPr>
              <a:lnSpc>
                <a:spcPct val="150000"/>
              </a:lnSpc>
            </a:pPr>
            <a:r>
              <a:rPr lang="zh-CN" sz="2800" dirty="0">
                <a:effectLst>
                  <a:outerShdw blurRad="38100" dist="38100" dir="2700000" algn="tl">
                    <a:srgbClr val="000000">
                      <a:alpha val="43137"/>
                    </a:srgbClr>
                  </a:outerShdw>
                </a:effectLst>
                <a:ea typeface="宋体" pitchFamily="2" charset="-122"/>
              </a:rPr>
              <a:t>计算思维是实践中回答上述问题的思维方式。</a:t>
            </a:r>
          </a:p>
          <a:p>
            <a:pPr>
              <a:lnSpc>
                <a:spcPct val="150000"/>
              </a:lnSpc>
            </a:pPr>
            <a:r>
              <a:rPr lang="zh-CN" sz="2800" dirty="0">
                <a:effectLst>
                  <a:outerShdw blurRad="38100" dist="38100" dir="2700000" algn="tl">
                    <a:srgbClr val="000000">
                      <a:alpha val="43137"/>
                    </a:srgbClr>
                  </a:outerShdw>
                </a:effectLst>
                <a:ea typeface="宋体" pitchFamily="2" charset="-122"/>
              </a:rPr>
              <a:t>计算思维是体现计算机科学价值和方法论的重要方面，但计算思维并不是计算机科学所独有的，也</a:t>
            </a:r>
            <a:r>
              <a:rPr lang="zh-CN" sz="2800" dirty="0" smtClean="0">
                <a:effectLst>
                  <a:outerShdw blurRad="38100" dist="38100" dir="2700000" algn="tl">
                    <a:srgbClr val="000000">
                      <a:alpha val="43137"/>
                    </a:srgbClr>
                  </a:outerShdw>
                </a:effectLst>
                <a:ea typeface="宋体" pitchFamily="2" charset="-122"/>
              </a:rPr>
              <a:t>不能作为</a:t>
            </a:r>
            <a:r>
              <a:rPr lang="zh-CN" sz="2800" dirty="0">
                <a:effectLst>
                  <a:outerShdw blurRad="38100" dist="38100" dir="2700000" algn="tl">
                    <a:srgbClr val="000000">
                      <a:alpha val="43137"/>
                    </a:srgbClr>
                  </a:outerShdw>
                </a:effectLst>
                <a:ea typeface="宋体" pitchFamily="2" charset="-122"/>
              </a:rPr>
              <a:t>计算机科学的唯一</a:t>
            </a:r>
            <a:r>
              <a:rPr lang="zh-CN" sz="2800" dirty="0" smtClean="0">
                <a:effectLst>
                  <a:outerShdw blurRad="38100" dist="38100" dir="2700000" algn="tl">
                    <a:srgbClr val="000000">
                      <a:alpha val="43137"/>
                    </a:srgbClr>
                  </a:outerShdw>
                </a:effectLst>
                <a:ea typeface="宋体" pitchFamily="2" charset="-122"/>
              </a:rPr>
              <a:t>特征。</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1"/>
          <p:cNvSpPr>
            <a:spLocks noGrp="1" noChangeArrowheads="1"/>
          </p:cNvSpPr>
          <p:nvPr>
            <p:ph type="title" idx="4294967295"/>
          </p:nvPr>
        </p:nvSpPr>
        <p:spPr>
          <a:xfrm>
            <a:off x="71438" y="211138"/>
            <a:ext cx="7170737" cy="492125"/>
          </a:xfrm>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a:ea typeface="宋体" pitchFamily="2" charset="-122"/>
              </a:rPr>
              <a:t>计算机科学</a:t>
            </a:r>
            <a:r>
              <a:rPr lang="zh-CN" altLang="en-US" b="1" dirty="0" smtClean="0">
                <a:ea typeface="宋体" pitchFamily="2" charset="-122"/>
              </a:rPr>
              <a:t>与计算思维</a:t>
            </a:r>
            <a:endParaRPr lang="zh-CN" altLang="en-US" b="1" dirty="0">
              <a:ea typeface="宋体"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标题 1"/>
          <p:cNvSpPr>
            <a:spLocks noGrp="1" noChangeArrowheads="1"/>
          </p:cNvSpPr>
          <p:nvPr>
            <p:ph type="title" idx="429496729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a:ea typeface="宋体" pitchFamily="2" charset="-122"/>
              </a:rPr>
              <a:t>计算机科学与信息科学</a:t>
            </a:r>
          </a:p>
        </p:txBody>
      </p:sp>
      <p:sp>
        <p:nvSpPr>
          <p:cNvPr id="18436" name="内容占位符 2"/>
          <p:cNvSpPr>
            <a:spLocks noGrp="1" noChangeArrowheads="1"/>
          </p:cNvSpPr>
          <p:nvPr>
            <p:ph idx="4294967295"/>
          </p:nvPr>
        </p:nvSpPr>
        <p:spPr bwMode="auto">
          <a:xfrm>
            <a:off x="304800" y="981075"/>
            <a:ext cx="8466640" cy="57697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sz="2800" dirty="0" smtClean="0">
                <a:effectLst>
                  <a:outerShdw blurRad="38100" dist="38100" dir="2700000" algn="tl">
                    <a:srgbClr val="000000">
                      <a:alpha val="43137"/>
                    </a:srgbClr>
                  </a:outerShdw>
                </a:effectLst>
                <a:ea typeface="宋体" pitchFamily="2" charset="-122"/>
              </a:rPr>
              <a:t>在</a:t>
            </a:r>
            <a:r>
              <a:rPr lang="zh-CN" sz="2800" dirty="0">
                <a:effectLst>
                  <a:outerShdw blurRad="38100" dist="38100" dir="2700000" algn="tl">
                    <a:srgbClr val="000000">
                      <a:alpha val="43137"/>
                    </a:srgbClr>
                  </a:outerShdw>
                </a:effectLst>
                <a:ea typeface="宋体" pitchFamily="2" charset="-122"/>
              </a:rPr>
              <a:t>主要欧洲国家，与“计算机科学”（</a:t>
            </a:r>
            <a:r>
              <a:rPr lang="zh-CN" altLang="zh-CN" sz="2800" dirty="0">
                <a:effectLst>
                  <a:outerShdw blurRad="38100" dist="38100" dir="2700000" algn="tl">
                    <a:srgbClr val="000000">
                      <a:alpha val="43137"/>
                    </a:srgbClr>
                  </a:outerShdw>
                </a:effectLst>
              </a:rPr>
              <a:t>Computer Science</a:t>
            </a:r>
            <a:r>
              <a:rPr lang="zh-CN" sz="2800" dirty="0">
                <a:effectLst>
                  <a:outerShdw blurRad="38100" dist="38100" dir="2700000" algn="tl">
                    <a:srgbClr val="000000">
                      <a:alpha val="43137"/>
                    </a:srgbClr>
                  </a:outerShdw>
                </a:effectLst>
                <a:ea typeface="宋体" pitchFamily="2" charset="-122"/>
              </a:rPr>
              <a:t>）“差不多”相对等的词是“信息科学”（</a:t>
            </a:r>
            <a:r>
              <a:rPr lang="zh-CN" altLang="zh-CN" sz="2800" dirty="0">
                <a:effectLst>
                  <a:outerShdw blurRad="38100" dist="38100" dir="2700000" algn="tl">
                    <a:srgbClr val="000000">
                      <a:alpha val="43137"/>
                    </a:srgbClr>
                  </a:outerShdw>
                </a:effectLst>
              </a:rPr>
              <a:t>Informatics</a:t>
            </a:r>
            <a:r>
              <a:rPr lang="zh-CN" sz="2800" dirty="0">
                <a:effectLst>
                  <a:outerShdw blurRad="38100" dist="38100" dir="2700000" algn="tl">
                    <a:srgbClr val="000000">
                      <a:alpha val="43137"/>
                    </a:srgbClr>
                  </a:outerShdw>
                </a:effectLst>
                <a:ea typeface="宋体" pitchFamily="2" charset="-122"/>
              </a:rPr>
              <a:t>）。</a:t>
            </a:r>
          </a:p>
          <a:p>
            <a:pPr>
              <a:lnSpc>
                <a:spcPct val="150000"/>
              </a:lnSpc>
            </a:pPr>
            <a:r>
              <a:rPr lang="zh-CN" altLang="zh-CN" sz="2800" dirty="0">
                <a:effectLst>
                  <a:outerShdw blurRad="38100" dist="38100" dir="2700000" algn="tl">
                    <a:srgbClr val="000000">
                      <a:alpha val="43137"/>
                    </a:srgbClr>
                  </a:outerShdw>
                </a:effectLst>
              </a:rPr>
              <a:t>Computing</a:t>
            </a:r>
            <a:r>
              <a:rPr lang="zh-CN" sz="2800" dirty="0">
                <a:effectLst>
                  <a:outerShdw blurRad="38100" dist="38100" dir="2700000" algn="tl">
                    <a:srgbClr val="000000">
                      <a:alpha val="43137"/>
                    </a:srgbClr>
                  </a:outerShdw>
                </a:effectLst>
                <a:ea typeface="宋体" pitchFamily="2" charset="-122"/>
              </a:rPr>
              <a:t>一词也经常用来指“计算机科学”，但其有同时包容</a:t>
            </a:r>
            <a:r>
              <a:rPr lang="zh-CN" altLang="zh-CN" sz="2800" dirty="0">
                <a:effectLst>
                  <a:outerShdw blurRad="38100" dist="38100" dir="2700000" algn="tl">
                    <a:srgbClr val="000000">
                      <a:alpha val="43137"/>
                    </a:srgbClr>
                  </a:outerShdw>
                </a:effectLst>
              </a:rPr>
              <a:t>Computer Science</a:t>
            </a:r>
            <a:r>
              <a:rPr lang="zh-CN" sz="2800" dirty="0">
                <a:effectLst>
                  <a:outerShdw blurRad="38100" dist="38100" dir="2700000" algn="tl">
                    <a:srgbClr val="000000">
                      <a:alpha val="43137"/>
                    </a:srgbClr>
                  </a:outerShdw>
                </a:effectLst>
                <a:ea typeface="宋体" pitchFamily="2" charset="-122"/>
              </a:rPr>
              <a:t>和</a:t>
            </a:r>
            <a:r>
              <a:rPr lang="zh-CN" altLang="zh-CN" sz="2800" dirty="0">
                <a:effectLst>
                  <a:outerShdw blurRad="38100" dist="38100" dir="2700000" algn="tl">
                    <a:srgbClr val="000000">
                      <a:alpha val="43137"/>
                    </a:srgbClr>
                  </a:outerShdw>
                </a:effectLst>
              </a:rPr>
              <a:t>Computing Science</a:t>
            </a:r>
            <a:r>
              <a:rPr lang="zh-CN" sz="2800" dirty="0">
                <a:effectLst>
                  <a:outerShdw blurRad="38100" dist="38100" dir="2700000" algn="tl">
                    <a:srgbClr val="000000">
                      <a:alpha val="43137"/>
                    </a:srgbClr>
                  </a:outerShdw>
                </a:effectLst>
                <a:ea typeface="宋体" pitchFamily="2" charset="-122"/>
              </a:rPr>
              <a:t>的含义</a:t>
            </a:r>
            <a:r>
              <a:rPr lang="zh-CN" sz="2800" dirty="0" smtClean="0">
                <a:effectLst>
                  <a:outerShdw blurRad="38100" dist="38100" dir="2700000" algn="tl">
                    <a:srgbClr val="000000">
                      <a:alpha val="43137"/>
                    </a:srgbClr>
                  </a:outerShdw>
                </a:effectLst>
                <a:ea typeface="宋体" pitchFamily="2" charset="-122"/>
              </a:rPr>
              <a:t>。</a:t>
            </a:r>
            <a:endParaRPr lang="en-US" altLang="zh-CN" sz="2800" dirty="0" smtClean="0">
              <a:effectLst>
                <a:outerShdw blurRad="38100" dist="38100" dir="2700000" algn="tl">
                  <a:srgbClr val="000000">
                    <a:alpha val="43137"/>
                  </a:srgbClr>
                </a:outerShdw>
              </a:effectLst>
              <a:ea typeface="宋体" pitchFamily="2" charset="-122"/>
            </a:endParaRPr>
          </a:p>
          <a:p>
            <a:pPr>
              <a:lnSpc>
                <a:spcPct val="150000"/>
              </a:lnSpc>
            </a:pPr>
            <a:r>
              <a:rPr lang="zh-CN" altLang="en-US" sz="2800" dirty="0" smtClean="0">
                <a:effectLst>
                  <a:outerShdw blurRad="38100" dist="38100" dir="2700000" algn="tl">
                    <a:srgbClr val="000000">
                      <a:alpha val="43137"/>
                    </a:srgbClr>
                  </a:outerShdw>
                </a:effectLst>
                <a:ea typeface="宋体" pitchFamily="2" charset="-122"/>
              </a:rPr>
              <a:t>计算</a:t>
            </a:r>
            <a:r>
              <a:rPr lang="zh-CN" altLang="en-US" sz="2800" dirty="0">
                <a:effectLst>
                  <a:outerShdw blurRad="38100" dist="38100" dir="2700000" algn="tl">
                    <a:srgbClr val="000000">
                      <a:alpha val="43137"/>
                    </a:srgbClr>
                  </a:outerShdw>
                </a:effectLst>
                <a:ea typeface="宋体" pitchFamily="2" charset="-122"/>
              </a:rPr>
              <a:t>科学（</a:t>
            </a:r>
            <a:r>
              <a:rPr lang="en-US" altLang="zh-CN" sz="2800" dirty="0">
                <a:effectLst>
                  <a:outerShdw blurRad="38100" dist="38100" dir="2700000" algn="tl">
                    <a:srgbClr val="000000">
                      <a:alpha val="43137"/>
                    </a:srgbClr>
                  </a:outerShdw>
                </a:effectLst>
                <a:ea typeface="宋体" pitchFamily="2" charset="-122"/>
              </a:rPr>
              <a:t>Computing</a:t>
            </a:r>
            <a:r>
              <a:rPr lang="zh-CN" altLang="en-US" sz="2800" dirty="0">
                <a:effectLst>
                  <a:outerShdw blurRad="38100" dist="38100" dir="2700000" algn="tl">
                    <a:srgbClr val="000000">
                      <a:alpha val="43137"/>
                    </a:srgbClr>
                  </a:outerShdw>
                </a:effectLst>
                <a:ea typeface="宋体" pitchFamily="2" charset="-122"/>
              </a:rPr>
              <a:t>）是与自然科学、社会科学、生命科学同样本质的第四大科学领域。</a:t>
            </a:r>
          </a:p>
          <a:p>
            <a:pPr>
              <a:lnSpc>
                <a:spcPct val="150000"/>
              </a:lnSpc>
            </a:pPr>
            <a:endParaRPr lang="zh-CN" sz="2800" dirty="0">
              <a:effectLst>
                <a:outerShdw blurRad="38100" dist="38100" dir="2700000" algn="tl">
                  <a:srgbClr val="000000">
                    <a:alpha val="43137"/>
                  </a:srgbClr>
                </a:outerShdw>
              </a:effectLst>
              <a:ea typeface="宋体"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1484784"/>
            <a:ext cx="8136904" cy="4708981"/>
          </a:xfrm>
          <a:prstGeom prst="rect">
            <a:avLst/>
          </a:prstGeom>
        </p:spPr>
        <p:txBody>
          <a:bodyPr wrap="square">
            <a:spAutoFit/>
          </a:bodyPr>
          <a:lstStyle/>
          <a:p>
            <a:pPr>
              <a:lnSpc>
                <a:spcPct val="150000"/>
              </a:lnSpc>
            </a:pPr>
            <a:r>
              <a:rPr lang="zh-CN" altLang="en-US" sz="2000" b="0" dirty="0" smtClean="0"/>
              <a:t>        “计算思维”</a:t>
            </a:r>
            <a:r>
              <a:rPr lang="zh-CN" altLang="en-US" sz="2000" b="0" dirty="0"/>
              <a:t>是信息社会运用信息技术解决问题的主要思维方式，作为人类三大科学思维方式之一，计算思维对学生世界观、人生观、价值观的形成有着重要影响。计算思维的本质是抽象和自动化，在不同的模块课程中有不同的表现形式。</a:t>
            </a:r>
          </a:p>
          <a:p>
            <a:pPr>
              <a:lnSpc>
                <a:spcPct val="150000"/>
              </a:lnSpc>
            </a:pPr>
            <a:r>
              <a:rPr lang="zh-CN" altLang="en-US" sz="2000" b="0" dirty="0" smtClean="0"/>
              <a:t>        任何</a:t>
            </a:r>
            <a:r>
              <a:rPr lang="zh-CN" altLang="en-US" sz="2000" b="0" dirty="0"/>
              <a:t>一种思维方式从形成到内化都需要在解决问题的过程中经过多次运用才能逐步完成。教学时要在各个模块课程中提炼计算思维的具体表现，将思维过程设计为教学中每个范例的主线，每个实践项目的主线，让学生在解决不同问题的情境中，反复亲历思维的全过程，不断运用学科思维，从而达到内化程度</a:t>
            </a:r>
            <a:r>
              <a:rPr lang="zh-CN" altLang="en-US" sz="2000" b="0" dirty="0" smtClean="0"/>
              <a:t>。</a:t>
            </a:r>
            <a:endParaRPr lang="en-US" altLang="zh-CN" sz="2000" b="0" dirty="0" smtClean="0"/>
          </a:p>
          <a:p>
            <a:pPr algn="r">
              <a:lnSpc>
                <a:spcPct val="150000"/>
              </a:lnSpc>
            </a:pPr>
            <a:r>
              <a:rPr lang="en-US" altLang="zh-CN" sz="1600" b="0" dirty="0" smtClean="0"/>
              <a:t>-- </a:t>
            </a:r>
            <a:r>
              <a:rPr lang="zh-CN" altLang="en-US" sz="1600" b="0" dirty="0" smtClean="0"/>
              <a:t>摘自</a:t>
            </a:r>
            <a:r>
              <a:rPr lang="en-US" altLang="zh-CN" sz="1600" b="0" dirty="0" smtClean="0"/>
              <a:t>《</a:t>
            </a:r>
            <a:r>
              <a:rPr lang="zh-CN" altLang="en-US" sz="1600" b="0" dirty="0" smtClean="0"/>
              <a:t>高中信息技术课程标准修订（草稿）</a:t>
            </a:r>
            <a:r>
              <a:rPr lang="en-US" altLang="zh-CN" sz="1600" b="0" dirty="0" smtClean="0"/>
              <a:t>》</a:t>
            </a:r>
            <a:r>
              <a:rPr lang="zh-CN" altLang="en-US" sz="1600" b="0" dirty="0" smtClean="0"/>
              <a:t>教学建议部分</a:t>
            </a:r>
            <a:endParaRPr lang="zh-CN" altLang="en-US" sz="1600" b="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 y="135805"/>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539552" y="332656"/>
            <a:ext cx="7170737" cy="492125"/>
          </a:xfrm>
        </p:spPr>
        <p:txBody>
          <a:bodyPr/>
          <a:lstStyle/>
          <a:p>
            <a:r>
              <a:rPr lang="zh-CN" altLang="en-US" dirty="0" smtClean="0"/>
              <a:t>信息技术教育中的计算思维</a:t>
            </a:r>
            <a:endParaRPr lang="zh-CN" altLang="en-US" dirty="0"/>
          </a:p>
        </p:txBody>
      </p:sp>
    </p:spTree>
    <p:extLst>
      <p:ext uri="{BB962C8B-B14F-4D97-AF65-F5344CB8AC3E}">
        <p14:creationId xmlns:p14="http://schemas.microsoft.com/office/powerpoint/2010/main" val="1957713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1760" y="540389"/>
            <a:ext cx="47053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 name="矩形 1"/>
          <p:cNvSpPr/>
          <p:nvPr/>
        </p:nvSpPr>
        <p:spPr>
          <a:xfrm>
            <a:off x="2871720" y="4674212"/>
            <a:ext cx="3786614" cy="1323439"/>
          </a:xfrm>
          <a:prstGeom prst="rect">
            <a:avLst/>
          </a:prstGeom>
        </p:spPr>
        <p:txBody>
          <a:bodyPr wrap="none">
            <a:spAutoFit/>
          </a:bodyPr>
          <a:lstStyle/>
          <a:p>
            <a:pPr algn="ctr"/>
            <a:r>
              <a:rPr lang="zh-CN" altLang="en-US" sz="4000" dirty="0" smtClean="0"/>
              <a:t>谢谢！</a:t>
            </a:r>
            <a:endParaRPr lang="en-US" altLang="zh-CN" sz="4000" dirty="0" smtClean="0"/>
          </a:p>
          <a:p>
            <a:pPr algn="ctr"/>
            <a:r>
              <a:rPr lang="zh-CN" altLang="en-US" sz="4000" dirty="0" smtClean="0"/>
              <a:t>欢迎批评指正！</a:t>
            </a:r>
            <a:endParaRPr lang="zh-CN" altLang="en-US" sz="40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idx="429496729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a:ea typeface="宋体" pitchFamily="2" charset="-122"/>
              </a:rPr>
              <a:t>计算思维兴起的缘由</a:t>
            </a:r>
          </a:p>
        </p:txBody>
      </p:sp>
      <p:sp>
        <p:nvSpPr>
          <p:cNvPr id="4100" name="Rectangle 3"/>
          <p:cNvSpPr>
            <a:spLocks noGrp="1" noChangeArrowheads="1"/>
          </p:cNvSpPr>
          <p:nvPr>
            <p:ph type="body" idx="4294967295"/>
          </p:nvPr>
        </p:nvSpPr>
        <p:spPr bwMode="auto">
          <a:xfrm>
            <a:off x="350838" y="1106488"/>
            <a:ext cx="7101481" cy="54908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spcBef>
                <a:spcPts val="0"/>
              </a:spcBef>
            </a:pPr>
            <a:r>
              <a:rPr lang="zh-CN" sz="2600" dirty="0">
                <a:effectLst>
                  <a:outerShdw blurRad="38100" dist="38100" dir="2700000" algn="tl">
                    <a:srgbClr val="000000">
                      <a:alpha val="43137"/>
                    </a:srgbClr>
                  </a:outerShdw>
                </a:effectLst>
                <a:ea typeface="宋体" pitchFamily="2" charset="-122"/>
              </a:rPr>
              <a:t>从二十世纪七十年代中期开始，在诺贝尔物理学奖得主</a:t>
            </a:r>
            <a:r>
              <a:rPr lang="zh-CN" altLang="zh-CN" sz="2600" dirty="0">
                <a:effectLst>
                  <a:outerShdw blurRad="38100" dist="38100" dir="2700000" algn="tl">
                    <a:srgbClr val="000000">
                      <a:alpha val="43137"/>
                    </a:srgbClr>
                  </a:outerShdw>
                </a:effectLst>
              </a:rPr>
              <a:t>Ken Wilson</a:t>
            </a:r>
            <a:r>
              <a:rPr lang="zh-CN" sz="2600" dirty="0">
                <a:effectLst>
                  <a:outerShdw blurRad="38100" dist="38100" dir="2700000" algn="tl">
                    <a:srgbClr val="000000">
                      <a:alpha val="43137"/>
                    </a:srgbClr>
                  </a:outerShdw>
                </a:effectLst>
                <a:ea typeface="宋体" pitchFamily="2" charset="-122"/>
              </a:rPr>
              <a:t>等人的积极倡导下，基于大规模并行数值计算与模拟的“计算科学”（</a:t>
            </a:r>
            <a:r>
              <a:rPr lang="zh-CN" altLang="zh-CN" sz="2600" dirty="0">
                <a:effectLst>
                  <a:outerShdw blurRad="38100" dist="38100" dir="2700000" algn="tl">
                    <a:srgbClr val="000000">
                      <a:alpha val="43137"/>
                    </a:srgbClr>
                  </a:outerShdw>
                </a:effectLst>
              </a:rPr>
              <a:t>Computing Science</a:t>
            </a:r>
            <a:r>
              <a:rPr lang="zh-CN" sz="2600" dirty="0" smtClean="0">
                <a:effectLst>
                  <a:outerShdw blurRad="38100" dist="38100" dir="2700000" algn="tl">
                    <a:srgbClr val="000000">
                      <a:alpha val="43137"/>
                    </a:srgbClr>
                  </a:outerShdw>
                </a:effectLst>
                <a:ea typeface="宋体" pitchFamily="2" charset="-122"/>
              </a:rPr>
              <a:t>）</a:t>
            </a:r>
            <a:r>
              <a:rPr lang="zh-CN" altLang="en-US" sz="2600" dirty="0" smtClean="0">
                <a:effectLst>
                  <a:outerShdw blurRad="38100" dist="38100" dir="2700000" algn="tl">
                    <a:srgbClr val="000000">
                      <a:alpha val="43137"/>
                    </a:srgbClr>
                  </a:outerShdw>
                </a:effectLst>
                <a:ea typeface="宋体" pitchFamily="2" charset="-122"/>
              </a:rPr>
              <a:t>迅速崛起，并</a:t>
            </a:r>
            <a:r>
              <a:rPr lang="zh-CN" sz="2600" dirty="0" smtClean="0">
                <a:effectLst>
                  <a:outerShdw blurRad="38100" dist="38100" dir="2700000" algn="tl">
                    <a:srgbClr val="000000">
                      <a:alpha val="43137"/>
                    </a:srgbClr>
                  </a:outerShdw>
                </a:effectLst>
                <a:ea typeface="宋体" pitchFamily="2" charset="-122"/>
              </a:rPr>
              <a:t>开创</a:t>
            </a:r>
            <a:r>
              <a:rPr lang="zh-CN" sz="2600" dirty="0">
                <a:effectLst>
                  <a:outerShdw blurRad="38100" dist="38100" dir="2700000" algn="tl">
                    <a:srgbClr val="000000">
                      <a:alpha val="43137"/>
                    </a:srgbClr>
                  </a:outerShdw>
                </a:effectLst>
                <a:ea typeface="宋体" pitchFamily="2" charset="-122"/>
              </a:rPr>
              <a:t>了科学研究的第三种范例（理论、实验、</a:t>
            </a:r>
            <a:r>
              <a:rPr lang="zh-CN" sz="2600" dirty="0">
                <a:solidFill>
                  <a:srgbClr val="FF0000"/>
                </a:solidFill>
                <a:effectLst>
                  <a:outerShdw blurRad="38100" dist="38100" dir="2700000" algn="tl">
                    <a:srgbClr val="000000">
                      <a:alpha val="43137"/>
                    </a:srgbClr>
                  </a:outerShdw>
                </a:effectLst>
                <a:ea typeface="宋体" pitchFamily="2" charset="-122"/>
              </a:rPr>
              <a:t>计算机模拟</a:t>
            </a:r>
            <a:r>
              <a:rPr lang="zh-CN" sz="2600" dirty="0">
                <a:effectLst>
                  <a:outerShdw blurRad="38100" dist="38100" dir="2700000" algn="tl">
                    <a:srgbClr val="000000">
                      <a:alpha val="43137"/>
                    </a:srgbClr>
                  </a:outerShdw>
                </a:effectLst>
                <a:ea typeface="宋体" pitchFamily="2" charset="-122"/>
              </a:rPr>
              <a:t>）。</a:t>
            </a:r>
          </a:p>
          <a:p>
            <a:pPr>
              <a:lnSpc>
                <a:spcPct val="120000"/>
              </a:lnSpc>
              <a:spcBef>
                <a:spcPts val="0"/>
              </a:spcBef>
            </a:pPr>
            <a:r>
              <a:rPr lang="zh-CN" sz="2600" dirty="0">
                <a:effectLst>
                  <a:outerShdw blurRad="38100" dist="38100" dir="2700000" algn="tl">
                    <a:srgbClr val="000000">
                      <a:alpha val="43137"/>
                    </a:srgbClr>
                  </a:outerShdw>
                </a:effectLst>
                <a:ea typeface="宋体" pitchFamily="2" charset="-122"/>
              </a:rPr>
              <a:t>计算科学协同其它科学</a:t>
            </a:r>
            <a:r>
              <a:rPr lang="zh-CN" sz="2600" dirty="0" smtClean="0">
                <a:effectLst>
                  <a:outerShdw blurRad="38100" dist="38100" dir="2700000" algn="tl">
                    <a:srgbClr val="000000">
                      <a:alpha val="43137"/>
                    </a:srgbClr>
                  </a:outerShdw>
                </a:effectLst>
                <a:ea typeface="宋体" pitchFamily="2" charset="-122"/>
              </a:rPr>
              <a:t>领域</a:t>
            </a:r>
            <a:r>
              <a:rPr lang="zh-CN" altLang="en-US" sz="2600" dirty="0" smtClean="0">
                <a:effectLst>
                  <a:outerShdw blurRad="38100" dist="38100" dir="2700000" algn="tl">
                    <a:srgbClr val="000000">
                      <a:alpha val="43137"/>
                    </a:srgbClr>
                  </a:outerShdw>
                </a:effectLst>
                <a:ea typeface="宋体" pitchFamily="2" charset="-122"/>
              </a:rPr>
              <a:t>，</a:t>
            </a:r>
            <a:r>
              <a:rPr lang="zh-CN" sz="2600" dirty="0" smtClean="0">
                <a:effectLst>
                  <a:outerShdw blurRad="38100" dist="38100" dir="2700000" algn="tl">
                    <a:srgbClr val="000000">
                      <a:alpha val="43137"/>
                    </a:srgbClr>
                  </a:outerShdw>
                </a:effectLst>
                <a:ea typeface="宋体" pitchFamily="2" charset="-122"/>
              </a:rPr>
              <a:t>如</a:t>
            </a:r>
            <a:r>
              <a:rPr lang="zh-CN" sz="2600" dirty="0">
                <a:effectLst>
                  <a:outerShdw blurRad="38100" dist="38100" dir="2700000" algn="tl">
                    <a:srgbClr val="000000">
                      <a:alpha val="43137"/>
                    </a:srgbClr>
                  </a:outerShdw>
                </a:effectLst>
                <a:ea typeface="宋体" pitchFamily="2" charset="-122"/>
              </a:rPr>
              <a:t>基因组工程</a:t>
            </a:r>
            <a:r>
              <a:rPr lang="zh-CN" sz="2600" dirty="0" smtClean="0">
                <a:effectLst>
                  <a:outerShdw blurRad="38100" dist="38100" dir="2700000" algn="tl">
                    <a:srgbClr val="000000">
                      <a:alpha val="43137"/>
                    </a:srgbClr>
                  </a:outerShdw>
                </a:effectLst>
                <a:ea typeface="宋体" pitchFamily="2" charset="-122"/>
              </a:rPr>
              <a:t>、</a:t>
            </a:r>
            <a:r>
              <a:rPr lang="zh-CN" altLang="en-US" sz="2600" dirty="0" smtClean="0">
                <a:effectLst>
                  <a:outerShdw blurRad="38100" dist="38100" dir="2700000" algn="tl">
                    <a:srgbClr val="000000">
                      <a:alpha val="43137"/>
                    </a:srgbClr>
                  </a:outerShdw>
                </a:effectLst>
                <a:ea typeface="宋体" pitchFamily="2" charset="-122"/>
              </a:rPr>
              <a:t>生物信息学、</a:t>
            </a:r>
            <a:r>
              <a:rPr lang="zh-CN" sz="2600" dirty="0" smtClean="0">
                <a:effectLst>
                  <a:outerShdw blurRad="38100" dist="38100" dir="2700000" algn="tl">
                    <a:srgbClr val="000000">
                      <a:alpha val="43137"/>
                    </a:srgbClr>
                  </a:outerShdw>
                </a:effectLst>
                <a:ea typeface="宋体" pitchFamily="2" charset="-122"/>
              </a:rPr>
              <a:t>天体物理等</a:t>
            </a:r>
            <a:r>
              <a:rPr lang="zh-CN" altLang="en-US" sz="2600" dirty="0" smtClean="0">
                <a:effectLst>
                  <a:outerShdw blurRad="38100" dist="38100" dir="2700000" algn="tl">
                    <a:srgbClr val="000000">
                      <a:alpha val="43137"/>
                    </a:srgbClr>
                  </a:outerShdw>
                </a:effectLst>
                <a:ea typeface="宋体" pitchFamily="2" charset="-122"/>
              </a:rPr>
              <a:t>，</a:t>
            </a:r>
            <a:r>
              <a:rPr lang="zh-CN" sz="2600" dirty="0" smtClean="0">
                <a:effectLst>
                  <a:outerShdw blurRad="38100" dist="38100" dir="2700000" algn="tl">
                    <a:srgbClr val="000000">
                      <a:alpha val="43137"/>
                    </a:srgbClr>
                  </a:outerShdw>
                </a:effectLst>
                <a:ea typeface="宋体" pitchFamily="2" charset="-122"/>
              </a:rPr>
              <a:t>取得</a:t>
            </a:r>
            <a:r>
              <a:rPr lang="zh-CN" sz="2600" dirty="0">
                <a:effectLst>
                  <a:outerShdw blurRad="38100" dist="38100" dir="2700000" algn="tl">
                    <a:srgbClr val="000000">
                      <a:alpha val="43137"/>
                    </a:srgbClr>
                  </a:outerShdw>
                </a:effectLst>
                <a:ea typeface="宋体" pitchFamily="2" charset="-122"/>
              </a:rPr>
              <a:t>了一系列</a:t>
            </a:r>
            <a:r>
              <a:rPr lang="zh-CN" sz="2600" dirty="0" smtClean="0">
                <a:effectLst>
                  <a:outerShdw blurRad="38100" dist="38100" dir="2700000" algn="tl">
                    <a:srgbClr val="000000">
                      <a:alpha val="43137"/>
                    </a:srgbClr>
                  </a:outerShdw>
                </a:effectLst>
                <a:ea typeface="宋体" pitchFamily="2" charset="-122"/>
              </a:rPr>
              <a:t>重</a:t>
            </a:r>
            <a:r>
              <a:rPr lang="zh-CN" altLang="en-US" sz="2600" dirty="0" smtClean="0">
                <a:effectLst>
                  <a:outerShdw blurRad="38100" dist="38100" dir="2700000" algn="tl">
                    <a:srgbClr val="000000">
                      <a:alpha val="43137"/>
                    </a:srgbClr>
                  </a:outerShdw>
                </a:effectLst>
                <a:ea typeface="宋体" pitchFamily="2" charset="-122"/>
              </a:rPr>
              <a:t>大突破性</a:t>
            </a:r>
            <a:r>
              <a:rPr lang="zh-CN" sz="2600" dirty="0" smtClean="0">
                <a:effectLst>
                  <a:outerShdw blurRad="38100" dist="38100" dir="2700000" algn="tl">
                    <a:srgbClr val="000000">
                      <a:alpha val="43137"/>
                    </a:srgbClr>
                  </a:outerShdw>
                </a:effectLst>
                <a:ea typeface="宋体" pitchFamily="2" charset="-122"/>
              </a:rPr>
              <a:t>进展</a:t>
            </a:r>
            <a:r>
              <a:rPr lang="zh-CN" sz="2600" dirty="0" smtClean="0">
                <a:effectLst>
                  <a:outerShdw blurRad="38100" dist="38100" dir="2700000" algn="tl">
                    <a:srgbClr val="000000">
                      <a:alpha val="43137"/>
                    </a:srgbClr>
                  </a:outerShdw>
                </a:effectLst>
                <a:ea typeface="宋体" pitchFamily="2" charset="-122"/>
              </a:rPr>
              <a:t>，</a:t>
            </a:r>
            <a:r>
              <a:rPr lang="zh-CN" altLang="en-US" sz="2600" dirty="0" smtClean="0">
                <a:effectLst>
                  <a:outerShdw blurRad="38100" dist="38100" dir="2700000" algn="tl">
                    <a:srgbClr val="000000">
                      <a:alpha val="43137"/>
                    </a:srgbClr>
                  </a:outerShdw>
                </a:effectLst>
                <a:ea typeface="宋体" pitchFamily="2" charset="-122"/>
              </a:rPr>
              <a:t>并</a:t>
            </a:r>
            <a:r>
              <a:rPr lang="zh-CN" sz="2600" dirty="0" smtClean="0">
                <a:effectLst>
                  <a:outerShdw blurRad="38100" dist="38100" dir="2700000" algn="tl">
                    <a:srgbClr val="000000">
                      <a:alpha val="43137"/>
                    </a:srgbClr>
                  </a:outerShdw>
                </a:effectLst>
                <a:ea typeface="宋体" pitchFamily="2" charset="-122"/>
              </a:rPr>
              <a:t>受到</a:t>
            </a:r>
            <a:r>
              <a:rPr lang="zh-CN" sz="2600" dirty="0">
                <a:effectLst>
                  <a:outerShdw blurRad="38100" dist="38100" dir="2700000" algn="tl">
                    <a:srgbClr val="000000">
                      <a:alpha val="43137"/>
                    </a:srgbClr>
                  </a:outerShdw>
                </a:effectLst>
                <a:ea typeface="宋体" pitchFamily="2" charset="-122"/>
              </a:rPr>
              <a:t>传统科学界的重视和接纳</a:t>
            </a:r>
            <a:r>
              <a:rPr lang="zh-CN" sz="2600" dirty="0" smtClean="0">
                <a:effectLst>
                  <a:outerShdw blurRad="38100" dist="38100" dir="2700000" algn="tl">
                    <a:srgbClr val="000000">
                      <a:alpha val="43137"/>
                    </a:srgbClr>
                  </a:outerShdw>
                </a:effectLst>
                <a:ea typeface="宋体" pitchFamily="2" charset="-122"/>
              </a:rPr>
              <a:t>。</a:t>
            </a:r>
            <a:endParaRPr lang="zh-CN" sz="2600" dirty="0">
              <a:effectLst>
                <a:outerShdw blurRad="38100" dist="38100" dir="2700000" algn="tl">
                  <a:srgbClr val="000000">
                    <a:alpha val="43137"/>
                  </a:srgbClr>
                </a:outerShdw>
              </a:effectLst>
              <a:ea typeface="宋体" pitchFamily="2" charset="-122"/>
            </a:endParaRPr>
          </a:p>
        </p:txBody>
      </p:sp>
      <p:pic>
        <p:nvPicPr>
          <p:cNvPr id="13314" name="Picture 2" descr="Wilson went to Harvard to read mathematics at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1196752"/>
            <a:ext cx="1440159" cy="1920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p:cBhvr>
                                        <p:cTn id="7" dur="500"/>
                                        <p:tgtEl>
                                          <p:spTgt spid="4098"/>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iterate type="lt">
                                    <p:tmPct val="4000"/>
                                  </p:iterate>
                                  <p:childTnLst>
                                    <p:set>
                                      <p:cBhvr>
                                        <p:cTn id="10" dur="1" fill="hold">
                                          <p:stCondLst>
                                            <p:cond delay="0"/>
                                          </p:stCondLst>
                                        </p:cTn>
                                        <p:tgtEl>
                                          <p:spTgt spid="4099"/>
                                        </p:tgtEl>
                                        <p:attrNameLst>
                                          <p:attrName>style.visibility</p:attrName>
                                        </p:attrNameLst>
                                      </p:cBhvr>
                                      <p:to>
                                        <p:strVal val="visible"/>
                                      </p:to>
                                    </p:set>
                                    <p:anim calcmode="lin" valueType="num">
                                      <p:cBhvr>
                                        <p:cTn id="11" dur="500" fill="hold"/>
                                        <p:tgtEl>
                                          <p:spTgt spid="4099"/>
                                        </p:tgtEl>
                                        <p:attrNameLst>
                                          <p:attrName>ppt_w</p:attrName>
                                        </p:attrNameLst>
                                      </p:cBhvr>
                                      <p:tavLst>
                                        <p:tav tm="0">
                                          <p:val>
                                            <p:fltVal val="0"/>
                                          </p:val>
                                        </p:tav>
                                        <p:tav tm="100000">
                                          <p:val>
                                            <p:strVal val="#ppt_w"/>
                                          </p:val>
                                        </p:tav>
                                      </p:tavLst>
                                    </p:anim>
                                    <p:anim calcmode="lin" valueType="num">
                                      <p:cBhvr>
                                        <p:cTn id="12" dur="500" fill="hold"/>
                                        <p:tgtEl>
                                          <p:spTgt spid="4099"/>
                                        </p:tgtEl>
                                        <p:attrNameLst>
                                          <p:attrName>ppt_h</p:attrName>
                                        </p:attrNameLst>
                                      </p:cBhvr>
                                      <p:tavLst>
                                        <p:tav tm="0">
                                          <p:val>
                                            <p:fltVal val="0"/>
                                          </p:val>
                                        </p:tav>
                                        <p:tav tm="100000">
                                          <p:val>
                                            <p:strVal val="#ppt_h"/>
                                          </p:val>
                                        </p:tav>
                                      </p:tavLst>
                                    </p:anim>
                                    <p:animEffect>
                                      <p:cBhvr>
                                        <p:cTn id="13"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528" y="1340768"/>
            <a:ext cx="8064896" cy="4789003"/>
          </a:xfrm>
          <a:prstGeom prst="rect">
            <a:avLst/>
          </a:prstGeom>
        </p:spPr>
        <p:txBody>
          <a:bodyPr wrap="square">
            <a:spAutoFit/>
          </a:bodyPr>
          <a:lstStyle/>
          <a:p>
            <a:pPr marL="342900" lvl="0" indent="-342900" defTabSz="0" eaLnBrk="1" hangingPunct="1">
              <a:lnSpc>
                <a:spcPct val="150000"/>
              </a:lnSpc>
              <a:spcBef>
                <a:spcPct val="20000"/>
              </a:spcBef>
              <a:buFont typeface="Arial" pitchFamily="34" charset="0"/>
              <a:buChar char="•"/>
            </a:pPr>
            <a:r>
              <a:rPr lang="zh-CN" altLang="zh-CN" sz="2800" b="0" kern="0" dirty="0">
                <a:solidFill>
                  <a:srgbClr val="000000"/>
                </a:solidFill>
                <a:effectLst>
                  <a:outerShdw blurRad="38100" dist="38100" dir="2700000" algn="tl">
                    <a:srgbClr val="000000">
                      <a:alpha val="43137"/>
                    </a:srgbClr>
                  </a:outerShdw>
                </a:effectLst>
                <a:latin typeface="Arial"/>
                <a:sym typeface="Arial" pitchFamily="34" charset="0"/>
              </a:rPr>
              <a:t>1991</a:t>
            </a:r>
            <a:r>
              <a:rPr lang="zh-CN" altLang="en-US" sz="2800" b="0" kern="0" dirty="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年，美国联邦政府立法将建立联网的大规模超级计算中心（资源）作为保持美国科学技术领先地位的一项重要措施</a:t>
            </a:r>
            <a:r>
              <a:rPr lang="zh-CN" altLang="en-US" sz="2800" b="0" kern="0" dirty="0" smtClean="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a:t>
            </a:r>
            <a:endParaRPr lang="en-US" altLang="zh-CN" sz="2800" b="0" kern="0" dirty="0" smtClean="0">
              <a:solidFill>
                <a:srgbClr val="000000"/>
              </a:solidFill>
              <a:effectLst>
                <a:outerShdw blurRad="38100" dist="38100" dir="2700000" algn="tl">
                  <a:srgbClr val="000000">
                    <a:alpha val="43137"/>
                  </a:srgbClr>
                </a:outerShdw>
              </a:effectLst>
              <a:latin typeface="Arial"/>
              <a:ea typeface="宋体" pitchFamily="2" charset="-122"/>
              <a:sym typeface="Arial" pitchFamily="34" charset="0"/>
            </a:endParaRPr>
          </a:p>
          <a:p>
            <a:pPr marL="342900" lvl="0" indent="-342900" defTabSz="0" eaLnBrk="1" hangingPunct="1">
              <a:lnSpc>
                <a:spcPct val="150000"/>
              </a:lnSpc>
              <a:spcBef>
                <a:spcPct val="20000"/>
              </a:spcBef>
              <a:buFont typeface="Arial" pitchFamily="34" charset="0"/>
              <a:buChar char="•"/>
            </a:pPr>
            <a:r>
              <a:rPr lang="zh-CN" altLang="en-US" sz="2800" b="0" kern="0" dirty="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今天我们所熟悉</a:t>
            </a:r>
            <a:r>
              <a:rPr lang="zh-CN" altLang="en-US" sz="2800" b="0" kern="0" dirty="0" smtClean="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的一些新技术，包括大</a:t>
            </a:r>
            <a:r>
              <a:rPr lang="zh-CN" altLang="en-US" sz="2800" b="0" kern="0" dirty="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数据</a:t>
            </a:r>
            <a:r>
              <a:rPr lang="zh-CN" altLang="en-US" sz="2800" b="0" kern="0" dirty="0" smtClean="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、数据可视化</a:t>
            </a:r>
            <a:r>
              <a:rPr lang="zh-CN" altLang="en-US" sz="2800" b="0" kern="0" dirty="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及云计算</a:t>
            </a:r>
            <a:r>
              <a:rPr lang="zh-CN" altLang="en-US" sz="2800" b="0" kern="0" dirty="0" smtClean="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等均</a:t>
            </a:r>
            <a:r>
              <a:rPr lang="zh-CN" altLang="en-US" sz="2800" b="0" kern="0" dirty="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源自于这场运动。</a:t>
            </a:r>
          </a:p>
          <a:p>
            <a:pPr marL="342900" lvl="0" indent="-342900" defTabSz="0" eaLnBrk="1" hangingPunct="1">
              <a:lnSpc>
                <a:spcPct val="150000"/>
              </a:lnSpc>
              <a:spcBef>
                <a:spcPct val="20000"/>
              </a:spcBef>
              <a:buFont typeface="Arial" pitchFamily="34" charset="0"/>
              <a:buChar char="•"/>
            </a:pPr>
            <a:r>
              <a:rPr lang="zh-CN" altLang="en-US" sz="2800" b="0" kern="0" dirty="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国内很多大学数学学院中的“信息与计算”专业也是在这个</a:t>
            </a:r>
            <a:r>
              <a:rPr lang="zh-CN" altLang="en-US" sz="2800" b="0" kern="0" dirty="0" smtClean="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时期陆续出现</a:t>
            </a:r>
            <a:r>
              <a:rPr lang="zh-CN" altLang="en-US" sz="2800" b="0" kern="0" dirty="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的</a:t>
            </a:r>
            <a:r>
              <a:rPr lang="zh-CN" altLang="en-US" sz="2800" b="0" kern="0" dirty="0" smtClean="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a:t>
            </a:r>
            <a:endParaRPr lang="zh-CN" altLang="en-US" sz="2800" b="0" kern="0" dirty="0">
              <a:solidFill>
                <a:srgbClr val="000000"/>
              </a:solidFill>
              <a:effectLst>
                <a:outerShdw blurRad="38100" dist="38100" dir="2700000" algn="tl">
                  <a:srgbClr val="000000">
                    <a:alpha val="43137"/>
                  </a:srgbClr>
                </a:outerShdw>
              </a:effectLst>
              <a:latin typeface="Arial"/>
              <a:ea typeface="宋体" pitchFamily="2" charset="-122"/>
              <a:sym typeface="Arial" pitchFamily="34"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idx="4294967295"/>
          </p:nvPr>
        </p:nvSpPr>
        <p:spPr>
          <a:xfrm>
            <a:off x="71438" y="211138"/>
            <a:ext cx="7170737" cy="492125"/>
          </a:xfrm>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a:ea typeface="宋体" pitchFamily="2" charset="-122"/>
              </a:rPr>
              <a:t>计算思维兴起的缘由</a:t>
            </a:r>
          </a:p>
        </p:txBody>
      </p:sp>
    </p:spTree>
    <p:extLst>
      <p:ext uri="{BB962C8B-B14F-4D97-AF65-F5344CB8AC3E}">
        <p14:creationId xmlns:p14="http://schemas.microsoft.com/office/powerpoint/2010/main" val="400781705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zh-CN" altLang="zh-CN"/>
          </a:p>
        </p:txBody>
      </p:sp>
      <p:sp>
        <p:nvSpPr>
          <p:cNvPr id="5123" name="Rectangle 3"/>
          <p:cNvSpPr>
            <a:spLocks noGrp="1" noChangeArrowheads="1"/>
          </p:cNvSpPr>
          <p:nvPr>
            <p:ph type="body" idx="1"/>
          </p:nvPr>
        </p:nvSpPr>
        <p:spPr/>
        <p:txBody>
          <a:bodyPr/>
          <a:lstStyle/>
          <a:p>
            <a:pPr>
              <a:lnSpc>
                <a:spcPct val="150000"/>
              </a:lnSpc>
            </a:pPr>
            <a:r>
              <a:rPr lang="zh-CN" sz="2800" dirty="0" smtClean="0">
                <a:effectLst>
                  <a:outerShdw blurRad="38100" dist="38100" dir="2700000" algn="tl">
                    <a:srgbClr val="000000">
                      <a:alpha val="43137"/>
                    </a:srgbClr>
                  </a:outerShdw>
                </a:effectLst>
                <a:ea typeface="宋体" pitchFamily="2" charset="-122"/>
              </a:rPr>
              <a:t>这</a:t>
            </a:r>
            <a:r>
              <a:rPr lang="zh-CN" sz="2800" dirty="0">
                <a:effectLst>
                  <a:outerShdw blurRad="38100" dist="38100" dir="2700000" algn="tl">
                    <a:srgbClr val="000000">
                      <a:alpha val="43137"/>
                    </a:srgbClr>
                  </a:outerShdw>
                </a:effectLst>
                <a:ea typeface="宋体" pitchFamily="2" charset="-122"/>
              </a:rPr>
              <a:t>场运动对于“计算机科学”的</a:t>
            </a:r>
            <a:r>
              <a:rPr lang="zh-CN" sz="2800" dirty="0" smtClean="0">
                <a:effectLst>
                  <a:outerShdw blurRad="38100" dist="38100" dir="2700000" algn="tl">
                    <a:srgbClr val="000000">
                      <a:alpha val="43137"/>
                    </a:srgbClr>
                  </a:outerShdw>
                </a:effectLst>
                <a:ea typeface="宋体" pitchFamily="2" charset="-122"/>
              </a:rPr>
              <a:t>普及</a:t>
            </a:r>
            <a:r>
              <a:rPr lang="zh-CN" altLang="en-US" sz="2800" dirty="0" smtClean="0">
                <a:effectLst>
                  <a:outerShdw blurRad="38100" dist="38100" dir="2700000" algn="tl">
                    <a:srgbClr val="000000">
                      <a:alpha val="43137"/>
                    </a:srgbClr>
                  </a:outerShdw>
                </a:effectLst>
                <a:ea typeface="宋体" pitchFamily="2" charset="-122"/>
              </a:rPr>
              <a:t>、</a:t>
            </a:r>
            <a:r>
              <a:rPr lang="zh-CN" sz="2800" dirty="0" smtClean="0">
                <a:effectLst>
                  <a:outerShdw blurRad="38100" dist="38100" dir="2700000" algn="tl">
                    <a:srgbClr val="000000">
                      <a:alpha val="43137"/>
                    </a:srgbClr>
                  </a:outerShdw>
                </a:effectLst>
                <a:ea typeface="宋体" pitchFamily="2" charset="-122"/>
              </a:rPr>
              <a:t>得到</a:t>
            </a:r>
            <a:r>
              <a:rPr lang="zh-CN" sz="2800" dirty="0">
                <a:effectLst>
                  <a:outerShdw blurRad="38100" dist="38100" dir="2700000" algn="tl">
                    <a:srgbClr val="000000">
                      <a:alpha val="43137"/>
                    </a:srgbClr>
                  </a:outerShdw>
                </a:effectLst>
                <a:ea typeface="宋体" pitchFamily="2" charset="-122"/>
              </a:rPr>
              <a:t>政府</a:t>
            </a:r>
            <a:r>
              <a:rPr lang="zh-CN" sz="2800" dirty="0" smtClean="0">
                <a:effectLst>
                  <a:outerShdw blurRad="38100" dist="38100" dir="2700000" algn="tl">
                    <a:srgbClr val="000000">
                      <a:alpha val="43137"/>
                    </a:srgbClr>
                  </a:outerShdw>
                </a:effectLst>
                <a:ea typeface="宋体" pitchFamily="2" charset="-122"/>
              </a:rPr>
              <a:t>决策部门</a:t>
            </a:r>
            <a:r>
              <a:rPr lang="zh-CN" sz="2800" dirty="0">
                <a:effectLst>
                  <a:outerShdw blurRad="38100" dist="38100" dir="2700000" algn="tl">
                    <a:srgbClr val="000000">
                      <a:alpha val="43137"/>
                    </a:srgbClr>
                  </a:outerShdw>
                </a:effectLst>
                <a:ea typeface="宋体" pitchFamily="2" charset="-122"/>
              </a:rPr>
              <a:t>的</a:t>
            </a:r>
            <a:r>
              <a:rPr lang="zh-CN" sz="2800" dirty="0" smtClean="0">
                <a:effectLst>
                  <a:outerShdw blurRad="38100" dist="38100" dir="2700000" algn="tl">
                    <a:srgbClr val="000000">
                      <a:alpha val="43137"/>
                    </a:srgbClr>
                  </a:outerShdw>
                </a:effectLst>
                <a:ea typeface="宋体" pitchFamily="2" charset="-122"/>
              </a:rPr>
              <a:t>重视</a:t>
            </a:r>
            <a:r>
              <a:rPr lang="zh-CN" altLang="en-US" sz="2800" dirty="0" smtClean="0">
                <a:effectLst>
                  <a:outerShdw blurRad="38100" dist="38100" dir="2700000" algn="tl">
                    <a:srgbClr val="000000">
                      <a:alpha val="43137"/>
                    </a:srgbClr>
                  </a:outerShdw>
                </a:effectLst>
                <a:ea typeface="宋体" pitchFamily="2" charset="-122"/>
              </a:rPr>
              <a:t>和基金支持</a:t>
            </a:r>
            <a:r>
              <a:rPr lang="zh-CN" sz="2800" dirty="0" smtClean="0">
                <a:effectLst>
                  <a:outerShdw blurRad="38100" dist="38100" dir="2700000" algn="tl">
                    <a:srgbClr val="000000">
                      <a:alpha val="43137"/>
                    </a:srgbClr>
                  </a:outerShdw>
                </a:effectLst>
                <a:ea typeface="宋体" pitchFamily="2" charset="-122"/>
              </a:rPr>
              <a:t>起</a:t>
            </a:r>
            <a:r>
              <a:rPr lang="zh-CN" sz="2800" dirty="0">
                <a:effectLst>
                  <a:outerShdw blurRad="38100" dist="38100" dir="2700000" algn="tl">
                    <a:srgbClr val="000000">
                      <a:alpha val="43137"/>
                    </a:srgbClr>
                  </a:outerShdw>
                </a:effectLst>
                <a:ea typeface="宋体" pitchFamily="2" charset="-122"/>
              </a:rPr>
              <a:t>到了一定的推进</a:t>
            </a:r>
            <a:r>
              <a:rPr lang="zh-CN" sz="2800" dirty="0" smtClean="0">
                <a:effectLst>
                  <a:outerShdw blurRad="38100" dist="38100" dir="2700000" algn="tl">
                    <a:srgbClr val="000000">
                      <a:alpha val="43137"/>
                    </a:srgbClr>
                  </a:outerShdw>
                </a:effectLst>
                <a:ea typeface="宋体" pitchFamily="2" charset="-122"/>
              </a:rPr>
              <a:t>作用</a:t>
            </a:r>
            <a:r>
              <a:rPr lang="zh-CN" altLang="en-US" sz="2800" dirty="0" smtClean="0">
                <a:effectLst>
                  <a:outerShdw blurRad="38100" dist="38100" dir="2700000" algn="tl">
                    <a:srgbClr val="000000">
                      <a:alpha val="43137"/>
                    </a:srgbClr>
                  </a:outerShdw>
                </a:effectLst>
                <a:ea typeface="宋体" pitchFamily="2" charset="-122"/>
              </a:rPr>
              <a:t>，</a:t>
            </a:r>
            <a:r>
              <a:rPr lang="zh-CN" sz="2800" dirty="0" smtClean="0">
                <a:effectLst>
                  <a:outerShdw blurRad="38100" dist="38100" dir="2700000" algn="tl">
                    <a:srgbClr val="000000">
                      <a:alpha val="43137"/>
                    </a:srgbClr>
                  </a:outerShdw>
                </a:effectLst>
                <a:ea typeface="宋体" pitchFamily="2" charset="-122"/>
              </a:rPr>
              <a:t>像</a:t>
            </a:r>
            <a:r>
              <a:rPr lang="zh-CN" sz="2800" dirty="0">
                <a:effectLst>
                  <a:outerShdw blurRad="38100" dist="38100" dir="2700000" algn="tl">
                    <a:srgbClr val="000000">
                      <a:alpha val="43137"/>
                    </a:srgbClr>
                  </a:outerShdw>
                </a:effectLst>
                <a:ea typeface="宋体" pitchFamily="2" charset="-122"/>
              </a:rPr>
              <a:t>之前的“人工智能”一样</a:t>
            </a:r>
            <a:r>
              <a:rPr lang="zh-CN" sz="2800" dirty="0" smtClean="0">
                <a:effectLst>
                  <a:outerShdw blurRad="38100" dist="38100" dir="2700000" algn="tl">
                    <a:srgbClr val="000000">
                      <a:alpha val="43137"/>
                    </a:srgbClr>
                  </a:outerShdw>
                </a:effectLst>
                <a:ea typeface="宋体" pitchFamily="2" charset="-122"/>
              </a:rPr>
              <a:t>！</a:t>
            </a:r>
            <a:endParaRPr lang="zh-CN" sz="2800" dirty="0">
              <a:effectLst>
                <a:outerShdw blurRad="38100" dist="38100" dir="2700000" algn="tl">
                  <a:srgbClr val="000000">
                    <a:alpha val="43137"/>
                  </a:srgbClr>
                </a:outerShdw>
              </a:effectLst>
              <a:ea typeface="宋体" pitchFamily="2" charset="-122"/>
            </a:endParaRPr>
          </a:p>
          <a:p>
            <a:pPr>
              <a:lnSpc>
                <a:spcPct val="150000"/>
              </a:lnSpc>
            </a:pPr>
            <a:r>
              <a:rPr lang="zh-CN" altLang="en-US" sz="2800" dirty="0" smtClean="0">
                <a:effectLst>
                  <a:outerShdw blurRad="38100" dist="38100" dir="2700000" algn="tl">
                    <a:srgbClr val="000000">
                      <a:alpha val="43137"/>
                    </a:srgbClr>
                  </a:outerShdw>
                </a:effectLst>
                <a:ea typeface="宋体" pitchFamily="2" charset="-122"/>
              </a:rPr>
              <a:t>但是，</a:t>
            </a:r>
            <a:r>
              <a:rPr lang="zh-CN" sz="2800" dirty="0" smtClean="0">
                <a:effectLst>
                  <a:outerShdw blurRad="38100" dist="38100" dir="2700000" algn="tl">
                    <a:srgbClr val="000000">
                      <a:alpha val="43137"/>
                    </a:srgbClr>
                  </a:outerShdw>
                </a:effectLst>
                <a:ea typeface="宋体" pitchFamily="2" charset="-122"/>
              </a:rPr>
              <a:t>由于</a:t>
            </a:r>
            <a:r>
              <a:rPr lang="zh-CN" sz="2800" dirty="0">
                <a:effectLst>
                  <a:outerShdw blurRad="38100" dist="38100" dir="2700000" algn="tl">
                    <a:srgbClr val="000000">
                      <a:alpha val="43137"/>
                    </a:srgbClr>
                  </a:outerShdw>
                </a:effectLst>
                <a:ea typeface="宋体" pitchFamily="2" charset="-122"/>
              </a:rPr>
              <a:t>相对片面地理解和宣扬所谓的“计算科学”，也</a:t>
            </a:r>
            <a:r>
              <a:rPr lang="zh-CN" sz="2800" dirty="0" smtClean="0">
                <a:effectLst>
                  <a:outerShdw blurRad="38100" dist="38100" dir="2700000" algn="tl">
                    <a:srgbClr val="000000">
                      <a:alpha val="43137"/>
                    </a:srgbClr>
                  </a:outerShdw>
                </a:effectLst>
                <a:ea typeface="宋体" pitchFamily="2" charset="-122"/>
              </a:rPr>
              <a:t>带来</a:t>
            </a:r>
            <a:r>
              <a:rPr lang="zh-CN" altLang="en-US" sz="2800" dirty="0" smtClean="0">
                <a:effectLst>
                  <a:outerShdw blurRad="38100" dist="38100" dir="2700000" algn="tl">
                    <a:srgbClr val="000000">
                      <a:alpha val="43137"/>
                    </a:srgbClr>
                  </a:outerShdw>
                </a:effectLst>
                <a:ea typeface="宋体" pitchFamily="2" charset="-122"/>
              </a:rPr>
              <a:t>一些</a:t>
            </a:r>
            <a:r>
              <a:rPr lang="zh-CN" sz="2800" dirty="0" smtClean="0">
                <a:effectLst>
                  <a:outerShdw blurRad="38100" dist="38100" dir="2700000" algn="tl">
                    <a:srgbClr val="000000">
                      <a:alpha val="43137"/>
                    </a:srgbClr>
                  </a:outerShdw>
                </a:effectLst>
                <a:ea typeface="宋体" pitchFamily="2" charset="-122"/>
              </a:rPr>
              <a:t>副作用</a:t>
            </a:r>
            <a:r>
              <a:rPr lang="zh-CN" altLang="en-US" sz="2800" dirty="0" smtClean="0">
                <a:effectLst>
                  <a:outerShdw blurRad="38100" dist="38100" dir="2700000" algn="tl">
                    <a:srgbClr val="000000">
                      <a:alpha val="43137"/>
                    </a:srgbClr>
                  </a:outerShdw>
                </a:effectLst>
                <a:ea typeface="宋体" pitchFamily="2" charset="-122"/>
              </a:rPr>
              <a:t>。</a:t>
            </a:r>
            <a:endParaRPr lang="en-US" altLang="zh-CN" sz="2800" dirty="0" smtClean="0">
              <a:effectLst>
                <a:outerShdw blurRad="38100" dist="38100" dir="2700000" algn="tl">
                  <a:srgbClr val="000000">
                    <a:alpha val="43137"/>
                  </a:srgbClr>
                </a:outerShdw>
              </a:effectLst>
              <a:ea typeface="宋体" pitchFamily="2" charset="-122"/>
            </a:endParaRPr>
          </a:p>
          <a:p>
            <a:pPr>
              <a:lnSpc>
                <a:spcPct val="150000"/>
              </a:lnSpc>
            </a:pPr>
            <a:r>
              <a:rPr lang="zh-CN" sz="2800" dirty="0" smtClean="0">
                <a:effectLst>
                  <a:outerShdw blurRad="38100" dist="38100" dir="2700000" algn="tl">
                    <a:srgbClr val="000000">
                      <a:alpha val="43137"/>
                    </a:srgbClr>
                  </a:outerShdw>
                </a:effectLst>
                <a:ea typeface="宋体" pitchFamily="2" charset="-122"/>
              </a:rPr>
              <a:t>至今仍</a:t>
            </a:r>
            <a:r>
              <a:rPr lang="zh-CN" sz="2800" dirty="0">
                <a:effectLst>
                  <a:outerShdw blurRad="38100" dist="38100" dir="2700000" algn="tl">
                    <a:srgbClr val="000000">
                      <a:alpha val="43137"/>
                    </a:srgbClr>
                  </a:outerShdw>
                </a:effectLst>
                <a:ea typeface="宋体" pitchFamily="2" charset="-122"/>
              </a:rPr>
              <a:t>有相当多的</a:t>
            </a:r>
            <a:r>
              <a:rPr lang="zh-CN" sz="2800" dirty="0" smtClean="0">
                <a:effectLst>
                  <a:outerShdw blurRad="38100" dist="38100" dir="2700000" algn="tl">
                    <a:srgbClr val="000000">
                      <a:alpha val="43137"/>
                    </a:srgbClr>
                  </a:outerShdw>
                </a:effectLst>
                <a:ea typeface="宋体" pitchFamily="2" charset="-122"/>
              </a:rPr>
              <a:t>人</a:t>
            </a:r>
            <a:r>
              <a:rPr lang="zh-CN" altLang="en-US" sz="2800" dirty="0" smtClean="0">
                <a:effectLst>
                  <a:outerShdw blurRad="38100" dist="38100" dir="2700000" algn="tl">
                    <a:srgbClr val="000000">
                      <a:alpha val="43137"/>
                    </a:srgbClr>
                  </a:outerShdw>
                </a:effectLst>
                <a:ea typeface="宋体" pitchFamily="2" charset="-122"/>
              </a:rPr>
              <a:t>（包括</a:t>
            </a:r>
            <a:r>
              <a:rPr lang="zh-CN" altLang="zh-CN" sz="2800" dirty="0">
                <a:effectLst>
                  <a:outerShdw blurRad="38100" dist="38100" dir="2700000" algn="tl">
                    <a:srgbClr val="000000">
                      <a:alpha val="43137"/>
                    </a:srgbClr>
                  </a:outerShdw>
                </a:effectLst>
                <a:ea typeface="宋体" pitchFamily="2" charset="-122"/>
              </a:rPr>
              <a:t>学术界</a:t>
            </a:r>
            <a:r>
              <a:rPr lang="zh-CN" altLang="en-US" sz="2800" dirty="0" smtClean="0">
                <a:effectLst>
                  <a:outerShdw blurRad="38100" dist="38100" dir="2700000" algn="tl">
                    <a:srgbClr val="000000">
                      <a:alpha val="43137"/>
                    </a:srgbClr>
                  </a:outerShdw>
                </a:effectLst>
                <a:ea typeface="宋体" pitchFamily="2" charset="-122"/>
              </a:rPr>
              <a:t>）</a:t>
            </a:r>
            <a:r>
              <a:rPr lang="zh-CN" sz="2800" dirty="0" smtClean="0">
                <a:effectLst>
                  <a:outerShdw blurRad="38100" dist="38100" dir="2700000" algn="tl">
                    <a:srgbClr val="000000">
                      <a:alpha val="43137"/>
                    </a:srgbClr>
                  </a:outerShdw>
                </a:effectLst>
                <a:ea typeface="宋体" pitchFamily="2" charset="-122"/>
              </a:rPr>
              <a:t>混淆</a:t>
            </a:r>
            <a:r>
              <a:rPr lang="zh-CN" sz="2800" dirty="0">
                <a:effectLst>
                  <a:outerShdw blurRad="38100" dist="38100" dir="2700000" algn="tl">
                    <a:srgbClr val="000000">
                      <a:alpha val="43137"/>
                    </a:srgbClr>
                  </a:outerShdw>
                </a:effectLst>
                <a:ea typeface="宋体" pitchFamily="2" charset="-122"/>
              </a:rPr>
              <a:t>“计算科学”与</a:t>
            </a:r>
            <a:r>
              <a:rPr lang="zh-CN" sz="2800" dirty="0" smtClean="0">
                <a:effectLst>
                  <a:outerShdw blurRad="38100" dist="38100" dir="2700000" algn="tl">
                    <a:srgbClr val="000000">
                      <a:alpha val="43137"/>
                    </a:srgbClr>
                  </a:outerShdw>
                </a:effectLst>
                <a:ea typeface="宋体" pitchFamily="2" charset="-122"/>
              </a:rPr>
              <a:t>“计算机科学”或“信息科学”。</a:t>
            </a:r>
            <a:endParaRPr lang="zh-CN" sz="2800" dirty="0">
              <a:effectLst>
                <a:outerShdw blurRad="38100" dist="38100" dir="2700000" algn="tl">
                  <a:srgbClr val="000000">
                    <a:alpha val="43137"/>
                  </a:srgbClr>
                </a:outerShdw>
              </a:effectLst>
              <a:ea typeface="宋体" pitchFamily="2" charset="-122"/>
            </a:endParaRPr>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Rectangle 2"/>
          <p:cNvSpPr>
            <a:spLocks noGrp="1" noChangeArrowheads="1"/>
          </p:cNvSpPr>
          <p:nvPr/>
        </p:nvSpPr>
        <p:spPr bwMode="auto">
          <a:xfrm>
            <a:off x="184150" y="280988"/>
            <a:ext cx="71707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eaLnBrk="1" hangingPunct="1"/>
            <a:r>
              <a:rPr lang="zh-CN" altLang="en-US" sz="2800" dirty="0">
                <a:solidFill>
                  <a:schemeClr val="tx2"/>
                </a:solidFill>
                <a:ea typeface="宋体" pitchFamily="2" charset="-122"/>
                <a:cs typeface="Arial" pitchFamily="34" charset="0"/>
                <a:sym typeface="Arial" pitchFamily="34" charset="0"/>
              </a:rPr>
              <a:t>计算思维兴起的缘由</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sz="half" idx="1"/>
          </p:nvPr>
        </p:nvSpPr>
        <p:spPr>
          <a:xfrm>
            <a:off x="460375" y="1149350"/>
            <a:ext cx="8224838" cy="5270500"/>
          </a:xfrm>
        </p:spPr>
        <p:txBody>
          <a:bodyPr/>
          <a:lstStyle/>
          <a:p>
            <a:pPr>
              <a:lnSpc>
                <a:spcPct val="150000"/>
              </a:lnSpc>
            </a:pPr>
            <a:r>
              <a:rPr lang="zh-CN" sz="2800" dirty="0">
                <a:effectLst>
                  <a:outerShdw blurRad="38100" dist="38100" dir="2700000" algn="tl">
                    <a:srgbClr val="000000">
                      <a:alpha val="43137"/>
                    </a:srgbClr>
                  </a:outerShdw>
                </a:effectLst>
                <a:ea typeface="宋体" pitchFamily="2" charset="-122"/>
              </a:rPr>
              <a:t>更传统意义</a:t>
            </a:r>
            <a:r>
              <a:rPr lang="zh-CN" sz="2800" dirty="0" smtClean="0">
                <a:effectLst>
                  <a:outerShdw blurRad="38100" dist="38100" dir="2700000" algn="tl">
                    <a:srgbClr val="000000">
                      <a:alpha val="43137"/>
                    </a:srgbClr>
                  </a:outerShdw>
                </a:effectLst>
                <a:ea typeface="宋体" pitchFamily="2" charset="-122"/>
              </a:rPr>
              <a:t>上的</a:t>
            </a:r>
            <a:r>
              <a:rPr lang="zh-CN" sz="2800" dirty="0">
                <a:effectLst>
                  <a:outerShdw blurRad="38100" dist="38100" dir="2700000" algn="tl">
                    <a:srgbClr val="000000">
                      <a:alpha val="43137"/>
                    </a:srgbClr>
                  </a:outerShdw>
                </a:effectLst>
                <a:ea typeface="宋体" pitchFamily="2" charset="-122"/>
              </a:rPr>
              <a:t>计算机科学（</a:t>
            </a:r>
            <a:r>
              <a:rPr lang="zh-CN" altLang="zh-CN" sz="2800" dirty="0">
                <a:effectLst>
                  <a:outerShdw blurRad="38100" dist="38100" dir="2700000" algn="tl">
                    <a:srgbClr val="000000">
                      <a:alpha val="43137"/>
                    </a:srgbClr>
                  </a:outerShdw>
                </a:effectLst>
              </a:rPr>
              <a:t>Computer Science</a:t>
            </a:r>
            <a:r>
              <a:rPr lang="zh-CN" sz="2800" dirty="0">
                <a:effectLst>
                  <a:outerShdw blurRad="38100" dist="38100" dir="2700000" algn="tl">
                    <a:srgbClr val="000000">
                      <a:alpha val="43137"/>
                    </a:srgbClr>
                  </a:outerShdw>
                </a:effectLst>
                <a:ea typeface="宋体" pitchFamily="2" charset="-122"/>
              </a:rPr>
              <a:t>，指围绕计算现象和计算对象的研究</a:t>
            </a:r>
            <a:r>
              <a:rPr lang="zh-CN" sz="2800" dirty="0" smtClean="0">
                <a:effectLst>
                  <a:outerShdw blurRad="38100" dist="38100" dir="2700000" algn="tl">
                    <a:srgbClr val="000000">
                      <a:alpha val="43137"/>
                    </a:srgbClr>
                  </a:outerShdw>
                </a:effectLst>
                <a:ea typeface="宋体" pitchFamily="2" charset="-122"/>
              </a:rPr>
              <a:t>）</a:t>
            </a:r>
            <a:r>
              <a:rPr lang="zh-CN" altLang="en-US" sz="2800" dirty="0">
                <a:effectLst>
                  <a:outerShdw blurRad="38100" dist="38100" dir="2700000" algn="tl">
                    <a:srgbClr val="000000">
                      <a:alpha val="43137"/>
                    </a:srgbClr>
                  </a:outerShdw>
                </a:effectLst>
                <a:ea typeface="宋体" pitchFamily="2" charset="-122"/>
              </a:rPr>
              <a:t>反而</a:t>
            </a:r>
            <a:r>
              <a:rPr lang="zh-CN" sz="2800" dirty="0" smtClean="0">
                <a:effectLst>
                  <a:outerShdw blurRad="38100" dist="38100" dir="2700000" algn="tl">
                    <a:srgbClr val="000000">
                      <a:alpha val="43137"/>
                    </a:srgbClr>
                  </a:outerShdw>
                </a:effectLst>
                <a:ea typeface="宋体" pitchFamily="2" charset="-122"/>
              </a:rPr>
              <a:t>受到</a:t>
            </a:r>
            <a:r>
              <a:rPr lang="zh-CN" altLang="en-US" sz="2800" dirty="0" smtClean="0">
                <a:effectLst>
                  <a:outerShdw blurRad="38100" dist="38100" dir="2700000" algn="tl">
                    <a:srgbClr val="000000">
                      <a:alpha val="43137"/>
                    </a:srgbClr>
                  </a:outerShdw>
                </a:effectLst>
                <a:ea typeface="宋体" pitchFamily="2" charset="-122"/>
              </a:rPr>
              <a:t>了</a:t>
            </a:r>
            <a:r>
              <a:rPr lang="zh-CN" sz="2800" dirty="0" smtClean="0">
                <a:effectLst>
                  <a:outerShdw blurRad="38100" dist="38100" dir="2700000" algn="tl">
                    <a:srgbClr val="000000">
                      <a:alpha val="43137"/>
                    </a:srgbClr>
                  </a:outerShdw>
                </a:effectLst>
                <a:ea typeface="宋体" pitchFamily="2" charset="-122"/>
              </a:rPr>
              <a:t>冷落</a:t>
            </a:r>
            <a:r>
              <a:rPr lang="zh-CN" sz="2800" dirty="0">
                <a:effectLst>
                  <a:outerShdw blurRad="38100" dist="38100" dir="2700000" algn="tl">
                    <a:srgbClr val="000000">
                      <a:alpha val="43137"/>
                    </a:srgbClr>
                  </a:outerShdw>
                </a:effectLst>
                <a:ea typeface="宋体" pitchFamily="2" charset="-122"/>
              </a:rPr>
              <a:t>甚至质疑。</a:t>
            </a:r>
          </a:p>
          <a:p>
            <a:pPr>
              <a:lnSpc>
                <a:spcPct val="150000"/>
              </a:lnSpc>
            </a:pPr>
            <a:r>
              <a:rPr lang="zh-CN" sz="2800" dirty="0">
                <a:effectLst>
                  <a:outerShdw blurRad="38100" dist="38100" dir="2700000" algn="tl">
                    <a:srgbClr val="000000">
                      <a:alpha val="43137"/>
                    </a:srgbClr>
                  </a:outerShdw>
                </a:effectLst>
                <a:ea typeface="宋体" pitchFamily="2" charset="-122"/>
              </a:rPr>
              <a:t>进入二十一世纪后，美国报考各大学</a:t>
            </a:r>
            <a:r>
              <a:rPr lang="zh-CN" sz="2800" dirty="0" smtClean="0">
                <a:effectLst>
                  <a:outerShdw blurRad="38100" dist="38100" dir="2700000" algn="tl">
                    <a:srgbClr val="000000">
                      <a:alpha val="43137"/>
                    </a:srgbClr>
                  </a:outerShdw>
                </a:effectLst>
                <a:ea typeface="宋体" pitchFamily="2" charset="-122"/>
              </a:rPr>
              <a:t>计算机科学</a:t>
            </a:r>
            <a:r>
              <a:rPr lang="zh-CN" altLang="en-US" sz="2800" dirty="0" smtClean="0">
                <a:effectLst>
                  <a:outerShdw blurRad="38100" dist="38100" dir="2700000" algn="tl">
                    <a:srgbClr val="000000">
                      <a:alpha val="43137"/>
                    </a:srgbClr>
                  </a:outerShdw>
                </a:effectLst>
                <a:ea typeface="宋体" pitchFamily="2" charset="-122"/>
              </a:rPr>
              <a:t>及其</a:t>
            </a:r>
            <a:r>
              <a:rPr lang="zh-CN" sz="2800" dirty="0" smtClean="0">
                <a:effectLst>
                  <a:outerShdw blurRad="38100" dist="38100" dir="2700000" algn="tl">
                    <a:srgbClr val="000000">
                      <a:alpha val="43137"/>
                    </a:srgbClr>
                  </a:outerShdw>
                </a:effectLst>
                <a:ea typeface="宋体" pitchFamily="2" charset="-122"/>
              </a:rPr>
              <a:t>相关</a:t>
            </a:r>
            <a:r>
              <a:rPr lang="zh-CN" sz="2800" dirty="0">
                <a:effectLst>
                  <a:outerShdw blurRad="38100" dist="38100" dir="2700000" algn="tl">
                    <a:srgbClr val="000000">
                      <a:alpha val="43137"/>
                    </a:srgbClr>
                  </a:outerShdw>
                </a:effectLst>
                <a:ea typeface="宋体" pitchFamily="2" charset="-122"/>
              </a:rPr>
              <a:t>专业的优秀学生数量开始呈明显下降趋势，高</a:t>
            </a:r>
            <a:r>
              <a:rPr lang="zh-CN" sz="2800" dirty="0" smtClean="0">
                <a:effectLst>
                  <a:outerShdw blurRad="38100" dist="38100" dir="2700000" algn="tl">
                    <a:srgbClr val="000000">
                      <a:alpha val="43137"/>
                    </a:srgbClr>
                  </a:outerShdw>
                </a:effectLst>
                <a:ea typeface="宋体" pitchFamily="2" charset="-122"/>
              </a:rPr>
              <a:t>规格</a:t>
            </a:r>
            <a:r>
              <a:rPr lang="zh-CN" altLang="en-US" sz="2800" dirty="0" smtClean="0">
                <a:effectLst>
                  <a:outerShdw blurRad="38100" dist="38100" dir="2700000" algn="tl">
                    <a:srgbClr val="000000">
                      <a:alpha val="43137"/>
                    </a:srgbClr>
                  </a:outerShdw>
                </a:effectLst>
                <a:ea typeface="宋体" pitchFamily="2" charset="-122"/>
              </a:rPr>
              <a:t>的</a:t>
            </a:r>
            <a:r>
              <a:rPr lang="zh-CN" sz="2800" dirty="0" smtClean="0">
                <a:effectLst>
                  <a:outerShdw blurRad="38100" dist="38100" dir="2700000" algn="tl">
                    <a:srgbClr val="000000">
                      <a:alpha val="43137"/>
                    </a:srgbClr>
                  </a:outerShdw>
                </a:effectLst>
                <a:ea typeface="宋体" pitchFamily="2" charset="-122"/>
              </a:rPr>
              <a:t>科研资助力度</a:t>
            </a:r>
            <a:r>
              <a:rPr lang="zh-CN" sz="2800" dirty="0">
                <a:effectLst>
                  <a:outerShdw blurRad="38100" dist="38100" dir="2700000" algn="tl">
                    <a:srgbClr val="000000">
                      <a:alpha val="43137"/>
                    </a:srgbClr>
                  </a:outerShdw>
                </a:effectLst>
                <a:ea typeface="宋体" pitchFamily="2" charset="-122"/>
              </a:rPr>
              <a:t>和</a:t>
            </a:r>
            <a:r>
              <a:rPr lang="zh-CN" sz="2800" dirty="0" smtClean="0">
                <a:effectLst>
                  <a:outerShdw blurRad="38100" dist="38100" dir="2700000" algn="tl">
                    <a:srgbClr val="000000">
                      <a:alpha val="43137"/>
                    </a:srgbClr>
                  </a:outerShdw>
                </a:effectLst>
                <a:ea typeface="宋体" pitchFamily="2" charset="-122"/>
              </a:rPr>
              <a:t>水平</a:t>
            </a:r>
            <a:r>
              <a:rPr lang="zh-CN" altLang="en-US" sz="2800" dirty="0" smtClean="0">
                <a:effectLst>
                  <a:outerShdw blurRad="38100" dist="38100" dir="2700000" algn="tl">
                    <a:srgbClr val="000000">
                      <a:alpha val="43137"/>
                    </a:srgbClr>
                  </a:outerShdw>
                </a:effectLst>
                <a:ea typeface="宋体" pitchFamily="2" charset="-122"/>
              </a:rPr>
              <a:t>有所</a:t>
            </a:r>
            <a:r>
              <a:rPr lang="zh-CN" sz="2800" dirty="0" smtClean="0">
                <a:effectLst>
                  <a:outerShdw blurRad="38100" dist="38100" dir="2700000" algn="tl">
                    <a:srgbClr val="000000">
                      <a:alpha val="43137"/>
                    </a:srgbClr>
                  </a:outerShdw>
                </a:effectLst>
                <a:ea typeface="宋体" pitchFamily="2" charset="-122"/>
              </a:rPr>
              <a:t>降低</a:t>
            </a:r>
            <a:r>
              <a:rPr lang="zh-CN" altLang="en-US" sz="2800" dirty="0" smtClean="0">
                <a:effectLst>
                  <a:outerShdw blurRad="38100" dist="38100" dir="2700000" algn="tl">
                    <a:srgbClr val="000000">
                      <a:alpha val="43137"/>
                    </a:srgbClr>
                  </a:outerShdw>
                </a:effectLst>
                <a:ea typeface="宋体" pitchFamily="2" charset="-122"/>
              </a:rPr>
              <a:t>。</a:t>
            </a:r>
            <a:endParaRPr lang="en-US" altLang="zh-CN" sz="2800" dirty="0" smtClean="0">
              <a:effectLst>
                <a:outerShdw blurRad="38100" dist="38100" dir="2700000" algn="tl">
                  <a:srgbClr val="000000">
                    <a:alpha val="43137"/>
                  </a:srgbClr>
                </a:outerShdw>
              </a:effectLst>
              <a:ea typeface="宋体" pitchFamily="2" charset="-122"/>
            </a:endParaRPr>
          </a:p>
          <a:p>
            <a:pPr>
              <a:lnSpc>
                <a:spcPct val="150000"/>
              </a:lnSpc>
            </a:pPr>
            <a:r>
              <a:rPr lang="zh-CN" sz="2800" dirty="0" smtClean="0">
                <a:effectLst>
                  <a:outerShdw blurRad="38100" dist="38100" dir="2700000" algn="tl">
                    <a:srgbClr val="000000">
                      <a:alpha val="43137"/>
                    </a:srgbClr>
                  </a:outerShdw>
                </a:effectLst>
                <a:ea typeface="宋体" pitchFamily="2" charset="-122"/>
              </a:rPr>
              <a:t>这</a:t>
            </a:r>
            <a:r>
              <a:rPr lang="zh-CN" sz="2800" dirty="0">
                <a:effectLst>
                  <a:outerShdw blurRad="38100" dist="38100" dir="2700000" algn="tl">
                    <a:srgbClr val="000000">
                      <a:alpha val="43137"/>
                    </a:srgbClr>
                  </a:outerShdw>
                </a:effectLst>
                <a:ea typeface="宋体" pitchFamily="2" charset="-122"/>
              </a:rPr>
              <a:t>标志学科的影响力和社会认知度出现了危机</a:t>
            </a:r>
            <a:r>
              <a:rPr lang="zh-CN" sz="2800" dirty="0" smtClean="0">
                <a:effectLst>
                  <a:outerShdw blurRad="38100" dist="38100" dir="2700000" algn="tl">
                    <a:srgbClr val="000000">
                      <a:alpha val="43137"/>
                    </a:srgbClr>
                  </a:outerShdw>
                </a:effectLst>
                <a:ea typeface="宋体" pitchFamily="2" charset="-122"/>
              </a:rPr>
              <a:t>。</a:t>
            </a:r>
            <a:endParaRPr lang="zh-CN" sz="2800" dirty="0">
              <a:effectLst>
                <a:outerShdw blurRad="38100" dist="38100" dir="2700000" algn="tl">
                  <a:srgbClr val="000000">
                    <a:alpha val="43137"/>
                  </a:srgbClr>
                </a:outerShdw>
              </a:effectLst>
              <a:ea typeface="宋体" pitchFamily="2" charset="-122"/>
            </a:endParaRPr>
          </a:p>
        </p:txBody>
      </p:sp>
      <p:sp>
        <p:nvSpPr>
          <p:cNvPr id="6147" name="Rectangle 3"/>
          <p:cNvSpPr>
            <a:spLocks noGrp="1" noChangeArrowheads="1"/>
          </p:cNvSpPr>
          <p:nvPr>
            <p:ph type="title"/>
          </p:nvPr>
        </p:nvSpPr>
        <p:spPr/>
        <p:txBody>
          <a:bodyPr/>
          <a:lstStyle/>
          <a:p>
            <a:endParaRPr lang="zh-CN" altLang="zh-CN"/>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Rectangle 2"/>
          <p:cNvSpPr>
            <a:spLocks noGrp="1" noChangeArrowheads="1"/>
          </p:cNvSpPr>
          <p:nvPr/>
        </p:nvSpPr>
        <p:spPr bwMode="auto">
          <a:xfrm>
            <a:off x="198438" y="268288"/>
            <a:ext cx="71707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eaLnBrk="1" hangingPunct="1"/>
            <a:r>
              <a:rPr lang="zh-CN" altLang="en-US" sz="2800" dirty="0">
                <a:solidFill>
                  <a:schemeClr val="tx2"/>
                </a:solidFill>
                <a:ea typeface="宋体" pitchFamily="2" charset="-122"/>
                <a:cs typeface="Arial" pitchFamily="34" charset="0"/>
                <a:sym typeface="Arial" pitchFamily="34" charset="0"/>
              </a:rPr>
              <a:t>计算思维兴起的缘由</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75438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2"/>
          <p:cNvSpPr>
            <a:spLocks noGrp="1" noChangeArrowheads="1"/>
          </p:cNvSpPr>
          <p:nvPr/>
        </p:nvSpPr>
        <p:spPr bwMode="auto">
          <a:xfrm>
            <a:off x="198438" y="268288"/>
            <a:ext cx="71707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eaLnBrk="1" hangingPunct="1"/>
            <a:r>
              <a:rPr lang="zh-CN" altLang="en-US" sz="2800" dirty="0">
                <a:solidFill>
                  <a:schemeClr val="tx2"/>
                </a:solidFill>
                <a:ea typeface="宋体" pitchFamily="2" charset="-122"/>
                <a:cs typeface="Arial" pitchFamily="34" charset="0"/>
                <a:sym typeface="Arial" pitchFamily="34" charset="0"/>
              </a:rPr>
              <a:t>计算思维兴起的缘由</a:t>
            </a:r>
          </a:p>
        </p:txBody>
      </p:sp>
      <p:sp>
        <p:nvSpPr>
          <p:cNvPr id="9" name="矩形 8"/>
          <p:cNvSpPr/>
          <p:nvPr/>
        </p:nvSpPr>
        <p:spPr>
          <a:xfrm>
            <a:off x="539552" y="1484784"/>
            <a:ext cx="7848872" cy="4659737"/>
          </a:xfrm>
          <a:prstGeom prst="rect">
            <a:avLst/>
          </a:prstGeom>
        </p:spPr>
        <p:txBody>
          <a:bodyPr wrap="square">
            <a:spAutoFit/>
          </a:bodyPr>
          <a:lstStyle/>
          <a:p>
            <a:pPr marL="342900" lvl="0" indent="-342900" defTabSz="0" eaLnBrk="1" hangingPunct="1">
              <a:spcBef>
                <a:spcPct val="20000"/>
              </a:spcBef>
              <a:buFont typeface="Arial" pitchFamily="34" charset="0"/>
              <a:buChar char="•"/>
            </a:pPr>
            <a:r>
              <a:rPr lang="zh-CN" altLang="en-US" sz="2800" b="0" kern="0" dirty="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计算机科学界</a:t>
            </a:r>
            <a:r>
              <a:rPr lang="zh-CN" altLang="en-US" sz="2800" b="0" kern="0" dirty="0" smtClean="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开始反思，随后大力宣扬</a:t>
            </a:r>
            <a:r>
              <a:rPr lang="zh-CN" altLang="en-US" sz="2800" b="0" kern="0" dirty="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自身学科的核心</a:t>
            </a:r>
            <a:r>
              <a:rPr lang="zh-CN" altLang="en-US" sz="2800" b="0" kern="0" dirty="0" smtClean="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价值。</a:t>
            </a:r>
            <a:endParaRPr lang="en-US" altLang="zh-CN" sz="2800" b="0" kern="0" dirty="0" smtClean="0">
              <a:solidFill>
                <a:srgbClr val="000000"/>
              </a:solidFill>
              <a:effectLst>
                <a:outerShdw blurRad="38100" dist="38100" dir="2700000" algn="tl">
                  <a:srgbClr val="000000">
                    <a:alpha val="43137"/>
                  </a:srgbClr>
                </a:outerShdw>
              </a:effectLst>
              <a:latin typeface="Arial"/>
              <a:ea typeface="宋体" pitchFamily="2" charset="-122"/>
              <a:sym typeface="Arial" pitchFamily="34" charset="0"/>
            </a:endParaRPr>
          </a:p>
          <a:p>
            <a:pPr marL="342900" lvl="0" indent="-342900" defTabSz="0" eaLnBrk="1" hangingPunct="1">
              <a:spcBef>
                <a:spcPct val="20000"/>
              </a:spcBef>
              <a:buFont typeface="Arial" pitchFamily="34" charset="0"/>
              <a:buChar char="•"/>
            </a:pPr>
            <a:r>
              <a:rPr lang="zh-CN" altLang="en-US" sz="2800" b="0" kern="0" dirty="0" smtClean="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有关</a:t>
            </a:r>
            <a:r>
              <a:rPr lang="zh-CN" altLang="en-US" sz="2800" b="0" kern="0" dirty="0">
                <a:solidFill>
                  <a:srgbClr val="FF0000"/>
                </a:solidFill>
                <a:effectLst>
                  <a:outerShdw blurRad="38100" dist="38100" dir="2700000" algn="tl">
                    <a:srgbClr val="000000">
                      <a:alpha val="43137"/>
                    </a:srgbClr>
                  </a:outerShdw>
                </a:effectLst>
                <a:latin typeface="Arial"/>
                <a:ea typeface="宋体" pitchFamily="2" charset="-122"/>
                <a:sym typeface="Arial" pitchFamily="34" charset="0"/>
              </a:rPr>
              <a:t>计算思维</a:t>
            </a:r>
            <a:r>
              <a:rPr lang="zh-CN" altLang="en-US" sz="2800" b="0" kern="0" dirty="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的探讨和研究就是在这样的背景下产生的</a:t>
            </a:r>
            <a:r>
              <a:rPr lang="zh-CN" altLang="en-US" sz="2800" b="0" kern="0" dirty="0" smtClean="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a:t>
            </a:r>
            <a:endParaRPr lang="en-US" altLang="zh-CN" sz="2800" b="0" kern="0" dirty="0" smtClean="0">
              <a:solidFill>
                <a:srgbClr val="000000"/>
              </a:solidFill>
              <a:effectLst>
                <a:outerShdw blurRad="38100" dist="38100" dir="2700000" algn="tl">
                  <a:srgbClr val="000000">
                    <a:alpha val="43137"/>
                  </a:srgbClr>
                </a:outerShdw>
              </a:effectLst>
              <a:latin typeface="Arial"/>
              <a:ea typeface="宋体" pitchFamily="2" charset="-122"/>
              <a:sym typeface="Arial" pitchFamily="34" charset="0"/>
            </a:endParaRPr>
          </a:p>
          <a:p>
            <a:pPr marL="342900" lvl="0" indent="-342900" defTabSz="0" eaLnBrk="1" hangingPunct="1">
              <a:spcBef>
                <a:spcPct val="20000"/>
              </a:spcBef>
              <a:buFont typeface="Arial" pitchFamily="34" charset="0"/>
              <a:buChar char="•"/>
            </a:pPr>
            <a:r>
              <a:rPr lang="zh-CN" altLang="en-US" sz="2800" kern="0" dirty="0" smtClean="0">
                <a:effectLst>
                  <a:outerShdw blurRad="38100" dist="38100" dir="2700000" algn="tl">
                    <a:srgbClr val="000000">
                      <a:alpha val="43137"/>
                    </a:srgbClr>
                  </a:outerShdw>
                </a:effectLst>
                <a:latin typeface="Arial"/>
                <a:ea typeface="宋体" pitchFamily="2" charset="-122"/>
                <a:sym typeface="Arial" pitchFamily="34" charset="0"/>
              </a:rPr>
              <a:t>计算思维</a:t>
            </a:r>
            <a:r>
              <a:rPr lang="zh-CN" altLang="en-US" sz="2800" b="0" kern="0" dirty="0" smtClean="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旨在</a:t>
            </a:r>
            <a:r>
              <a:rPr lang="zh-CN" altLang="en-US" sz="2800" b="0" kern="0" dirty="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倡导一种所谓的“计算机科学家的思维方式”，以区别“逻辑（抽象）思维”、“数学思维”和“工程化思维”等等这些已为学术界普遍认同的思维方式，从而提高社会</a:t>
            </a:r>
            <a:r>
              <a:rPr lang="zh-CN" altLang="en-US" sz="2800" b="0" kern="0" dirty="0" smtClean="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、学术界、学生</a:t>
            </a:r>
            <a:r>
              <a:rPr lang="zh-CN" altLang="en-US" sz="2800" b="0" kern="0" dirty="0">
                <a:solidFill>
                  <a:srgbClr val="000000"/>
                </a:solidFill>
                <a:effectLst>
                  <a:outerShdw blurRad="38100" dist="38100" dir="2700000" algn="tl">
                    <a:srgbClr val="000000">
                      <a:alpha val="43137"/>
                    </a:srgbClr>
                  </a:outerShdw>
                </a:effectLst>
                <a:latin typeface="Arial"/>
                <a:ea typeface="宋体" pitchFamily="2" charset="-122"/>
                <a:sym typeface="Arial" pitchFamily="34" charset="0"/>
              </a:rPr>
              <a:t>及家长对学科的认同。</a:t>
            </a:r>
          </a:p>
          <a:p>
            <a:pPr marL="342900" lvl="0" indent="-342900" defTabSz="0" eaLnBrk="1" hangingPunct="1">
              <a:spcBef>
                <a:spcPct val="20000"/>
              </a:spcBef>
              <a:buFont typeface="Arial" pitchFamily="34" charset="0"/>
              <a:buChar char="•"/>
            </a:pPr>
            <a:endParaRPr lang="zh-CN" altLang="en-US" sz="2800" b="0" kern="0" dirty="0">
              <a:solidFill>
                <a:srgbClr val="000000"/>
              </a:solidFill>
              <a:effectLst>
                <a:outerShdw blurRad="38100" dist="38100" dir="2700000" algn="tl">
                  <a:srgbClr val="000000">
                    <a:alpha val="43137"/>
                  </a:srgbClr>
                </a:outerShdw>
              </a:effectLst>
              <a:latin typeface="Arial"/>
              <a:ea typeface="宋体" pitchFamily="2" charset="-122"/>
              <a:sym typeface="Arial" pitchFamily="34" charset="0"/>
            </a:endParaRPr>
          </a:p>
        </p:txBody>
      </p:sp>
    </p:spTree>
    <p:extLst>
      <p:ext uri="{BB962C8B-B14F-4D97-AF65-F5344CB8AC3E}">
        <p14:creationId xmlns:p14="http://schemas.microsoft.com/office/powerpoint/2010/main" val="413819480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nical-drawing">
  <a:themeElements>
    <a:clrScheme name="">
      <a:dk1>
        <a:srgbClr val="000000"/>
      </a:dk1>
      <a:lt1>
        <a:srgbClr val="FFFFFF"/>
      </a:lt1>
      <a:dk2>
        <a:srgbClr val="000000"/>
      </a:dk2>
      <a:lt2>
        <a:srgbClr val="C6C6C6"/>
      </a:lt2>
      <a:accent1>
        <a:srgbClr val="C1F1FF"/>
      </a:accent1>
      <a:accent2>
        <a:srgbClr val="FFC1CE"/>
      </a:accent2>
      <a:accent3>
        <a:srgbClr val="FFFFFF"/>
      </a:accent3>
      <a:accent4>
        <a:srgbClr val="000000"/>
      </a:accent4>
      <a:accent5>
        <a:srgbClr val="DDF7FF"/>
      </a:accent5>
      <a:accent6>
        <a:srgbClr val="E7AFBA"/>
      </a:accent6>
      <a:hlink>
        <a:srgbClr val="CDFFC1"/>
      </a:hlink>
      <a:folHlink>
        <a:srgbClr val="FFE1C1"/>
      </a:folHlink>
    </a:clrScheme>
    <a:fontScheme name="technical-drawing">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b="0"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defRPr>
        </a:defPPr>
      </a:lst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157256106</TotalTime>
  <Pages>0</Pages>
  <Words>2925</Words>
  <Characters>0</Characters>
  <Application>Microsoft Office PowerPoint</Application>
  <DocSecurity>0</DocSecurity>
  <PresentationFormat>全屏显示(4:3)</PresentationFormat>
  <Lines>0</Lines>
  <Paragraphs>212</Paragraphs>
  <Slides>40</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0</vt:i4>
      </vt:variant>
      <vt:variant>
        <vt:lpstr>幻灯片标题</vt:lpstr>
      </vt:variant>
      <vt:variant>
        <vt:i4>40</vt:i4>
      </vt:variant>
    </vt:vector>
  </HeadingPairs>
  <TitlesOfParts>
    <vt:vector size="49" baseType="lpstr">
      <vt:lpstr>Script MT Bold</vt:lpstr>
      <vt:lpstr>宋体</vt:lpstr>
      <vt:lpstr>微软雅黑</vt:lpstr>
      <vt:lpstr>Arial</vt:lpstr>
      <vt:lpstr>Calibri</vt:lpstr>
      <vt:lpstr>MS Reference Sans Serif</vt:lpstr>
      <vt:lpstr>Symbol</vt:lpstr>
      <vt:lpstr>Times New Roman</vt:lpstr>
      <vt:lpstr>technical-drawing</vt:lpstr>
      <vt:lpstr>信息技术教育中的计算思维</vt:lpstr>
      <vt:lpstr>信息技术教育中的计算思维</vt:lpstr>
      <vt:lpstr>信息技术教育中的计算思维</vt:lpstr>
      <vt:lpstr>信息技术教育中的计算思维</vt:lpstr>
      <vt:lpstr>计算思维兴起的缘由</vt:lpstr>
      <vt:lpstr>计算思维兴起的缘由</vt:lpstr>
      <vt:lpstr>PowerPoint 演示文稿</vt:lpstr>
      <vt:lpstr>PowerPoint 演示文稿</vt:lpstr>
      <vt:lpstr>PowerPoint 演示文稿</vt:lpstr>
      <vt:lpstr>PowerPoint 演示文稿</vt:lpstr>
      <vt:lpstr>PowerPoint 演示文稿</vt:lpstr>
      <vt:lpstr>从算法思维到计算思维</vt:lpstr>
      <vt:lpstr>从算法思维到计算思维</vt:lpstr>
      <vt:lpstr>（现实世界中的）问题与模型</vt:lpstr>
      <vt:lpstr>数学模型与数学思维</vt:lpstr>
      <vt:lpstr>计算模型与计算思维</vt:lpstr>
      <vt:lpstr>从小处看计算思维</vt:lpstr>
      <vt:lpstr>日常应用中的计算思维</vt:lpstr>
      <vt:lpstr>日常应用中的计算思维</vt:lpstr>
      <vt:lpstr>PowerPoint 演示文稿</vt:lpstr>
      <vt:lpstr>关于算法效率的一个非平凡例子</vt:lpstr>
      <vt:lpstr>关于算法效率的一个非平凡例子</vt:lpstr>
      <vt:lpstr>关于算法效率的一个非平凡例子</vt:lpstr>
      <vt:lpstr>大问题中的计算思维</vt:lpstr>
      <vt:lpstr>用计算思维解决问题的一个非平凡例子</vt:lpstr>
      <vt:lpstr>用计算思维解决问题的一个非平凡例子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计算思维与数学思维的关系</vt:lpstr>
      <vt:lpstr>什么是计算思维？</vt:lpstr>
      <vt:lpstr>计算思维的特征</vt:lpstr>
      <vt:lpstr>计算思维的教育价值</vt:lpstr>
      <vt:lpstr>计算机科学与计算思维</vt:lpstr>
      <vt:lpstr>计算机科学与信息科学</vt:lpstr>
      <vt:lpstr>PowerPoint 演示文稿</vt:lpstr>
    </vt:vector>
  </TitlesOfParts>
  <Company>SkyUN.Org</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计算思维 - 概念、特征与启示</dc:title>
  <dc:creator>SkyUN.Org</dc:creator>
  <cp:lastModifiedBy>Lei Fan</cp:lastModifiedBy>
  <cp:revision>60</cp:revision>
  <cp:lastPrinted>1899-12-30T00:00:00Z</cp:lastPrinted>
  <dcterms:created xsi:type="dcterms:W3CDTF">2012-11-06T04:04:00Z</dcterms:created>
  <dcterms:modified xsi:type="dcterms:W3CDTF">2015-10-30T01:04:22Z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2052-6.6.0.2877</vt:lpwstr>
  </property>
</Properties>
</file>